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5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55" roundtripDataSignature="AMtx7mjpKu52J33EVtFQVBkyExWWGLL9F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582"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customschemas.google.com/relationships/presentationmetadata" Target="meta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p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3" name="Google Shape;1133;p10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p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4" name="Google Shape;1144;p10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p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1" name="Google Shape;1151;p10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2742d2851f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9" name="Google Shape;1159;g2742d2851f6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2742d2851f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6" name="Google Shape;1166;g2742d2851f6_0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2742d2851f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5" name="Google Shape;1175;g2742d2851f6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2742d2851f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3" name="Google Shape;1183;g2742d2851f6_0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p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0" name="Google Shape;1190;p10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2742d2851f6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0" name="Google Shape;1200;g2742d2851f6_0_2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p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9" name="Google Shape;1209;p10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2742d2851f6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9" name="Google Shape;1219;g2742d2851f6_0_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2742d2851f6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8" name="Google Shape;1228;g2742d2851f6_0_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p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0" name="Google Shape;1240;p10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p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9" name="Google Shape;1249;p10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p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6" name="Google Shape;1256;p10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p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6" name="Google Shape;1266;p10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2742d2851f6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5" name="Google Shape;1275;g2742d2851f6_0_5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g2742d2851f6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4" name="Google Shape;1284;g2742d2851f6_0_5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g2742d2851f6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9" name="Google Shape;1299;g2742d2851f6_0_7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g2742d2851f6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8" name="Google Shape;1308;g2742d2851f6_0_8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Google Shape;1317;g27462f202d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8" name="Google Shape;1318;g27462f202db_0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g27462f202db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7" name="Google Shape;1327;g27462f202db_0_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9"/>
        <p:cNvGrpSpPr/>
        <p:nvPr/>
      </p:nvGrpSpPr>
      <p:grpSpPr>
        <a:xfrm>
          <a:off x="0" y="0"/>
          <a:ext cx="0" cy="0"/>
          <a:chOff x="0" y="0"/>
          <a:chExt cx="0" cy="0"/>
        </a:xfrm>
      </p:grpSpPr>
      <p:sp>
        <p:nvSpPr>
          <p:cNvPr id="1340" name="Google Shape;1340;g27462f202db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1" name="Google Shape;1341;g27462f202db_0_3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27462f202db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0" name="Google Shape;1350;g27462f202db_0_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Google Shape;1363;g27462f202db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4" name="Google Shape;1364;g27462f202db_0_5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1"/>
        <p:cNvGrpSpPr/>
        <p:nvPr/>
      </p:nvGrpSpPr>
      <p:grpSpPr>
        <a:xfrm>
          <a:off x="0" y="0"/>
          <a:ext cx="0" cy="0"/>
          <a:chOff x="0" y="0"/>
          <a:chExt cx="0" cy="0"/>
        </a:xfrm>
      </p:grpSpPr>
      <p:sp>
        <p:nvSpPr>
          <p:cNvPr id="1372" name="Google Shape;1372;g27462f202db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3" name="Google Shape;1373;g27462f202db_0_6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27462f202db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7" name="Google Shape;1387;g27462f202db_0_2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27462f202db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4" name="Google Shape;1394;g27462f202db_0_24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g27462f202db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1" name="Google Shape;1401;g27462f202db_0_7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27462f202db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0" name="Google Shape;1410;g27462f202db_0_8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8"/>
        <p:cNvGrpSpPr/>
        <p:nvPr/>
      </p:nvGrpSpPr>
      <p:grpSpPr>
        <a:xfrm>
          <a:off x="0" y="0"/>
          <a:ext cx="0" cy="0"/>
          <a:chOff x="0" y="0"/>
          <a:chExt cx="0" cy="0"/>
        </a:xfrm>
      </p:grpSpPr>
      <p:sp>
        <p:nvSpPr>
          <p:cNvPr id="1419" name="Google Shape;1419;g27462f202db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0" name="Google Shape;1420;g27462f202db_0_9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g27462f202db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9" name="Google Shape;1429;g27462f202db_0_10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27462f202db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9" name="Google Shape;1439;g27462f202db_0_1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27462f202db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8" name="Google Shape;1448;g27462f202db_0_1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g27462f202db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0" name="Google Shape;1460;g27462f202db_0_1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g27462f202db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0" name="Google Shape;1470;g27462f202db_0_14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7462f202db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2" name="Google Shape;1482;g27462f202db_0_15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27462f202d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1" name="Google Shape;1491;g27462f202db_0_16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g27462f202db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3" name="Google Shape;1503;g27462f202db_0_19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8"/>
        <p:cNvGrpSpPr/>
        <p:nvPr/>
      </p:nvGrpSpPr>
      <p:grpSpPr>
        <a:xfrm>
          <a:off x="0" y="0"/>
          <a:ext cx="0" cy="0"/>
          <a:chOff x="0" y="0"/>
          <a:chExt cx="0" cy="0"/>
        </a:xfrm>
      </p:grpSpPr>
      <p:sp>
        <p:nvSpPr>
          <p:cNvPr id="1509" name="Google Shape;1509;g27462f202db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0" name="Google Shape;1510;g27462f202db_0_2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5"/>
        <p:cNvGrpSpPr/>
        <p:nvPr/>
      </p:nvGrpSpPr>
      <p:grpSpPr>
        <a:xfrm>
          <a:off x="0" y="0"/>
          <a:ext cx="0" cy="0"/>
          <a:chOff x="0" y="0"/>
          <a:chExt cx="0" cy="0"/>
        </a:xfrm>
      </p:grpSpPr>
      <p:sp>
        <p:nvSpPr>
          <p:cNvPr id="1516" name="Google Shape;1516;g27462f202db_18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7" name="Google Shape;1517;g27462f202db_18_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Google Shape;1523;g27462f202db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4" name="Google Shape;1524;g27462f202db_0_17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1"/>
        <p:cNvGrpSpPr/>
        <p:nvPr/>
      </p:nvGrpSpPr>
      <p:grpSpPr>
        <a:xfrm>
          <a:off x="0" y="0"/>
          <a:ext cx="0" cy="0"/>
          <a:chOff x="0" y="0"/>
          <a:chExt cx="0" cy="0"/>
        </a:xfrm>
      </p:grpSpPr>
      <p:sp>
        <p:nvSpPr>
          <p:cNvPr id="1532" name="Google Shape;1532;g27462f202db_1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3" name="Google Shape;1533;g27462f202db_18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1"/>
        <p:cNvGrpSpPr/>
        <p:nvPr/>
      </p:nvGrpSpPr>
      <p:grpSpPr>
        <a:xfrm>
          <a:off x="0" y="0"/>
          <a:ext cx="0" cy="0"/>
          <a:chOff x="0" y="0"/>
          <a:chExt cx="0" cy="0"/>
        </a:xfrm>
      </p:grpSpPr>
      <p:sp>
        <p:nvSpPr>
          <p:cNvPr id="1542" name="Google Shape;1542;g27462f202db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3" name="Google Shape;1543;g27462f202db_0_18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g27462f202db_18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2" name="Google Shape;1552;g27462f202db_18_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27462f202db_18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4" name="Google Shape;1564;g27462f202db_18_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9"/>
        <p:cNvGrpSpPr/>
        <p:nvPr/>
      </p:nvGrpSpPr>
      <p:grpSpPr>
        <a:xfrm>
          <a:off x="0" y="0"/>
          <a:ext cx="0" cy="0"/>
          <a:chOff x="0" y="0"/>
          <a:chExt cx="0" cy="0"/>
        </a:xfrm>
      </p:grpSpPr>
      <p:sp>
        <p:nvSpPr>
          <p:cNvPr id="1570" name="Google Shape;1570;g27462f202db_18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1" name="Google Shape;1571;g27462f202db_18_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6"/>
        <p:cNvGrpSpPr/>
        <p:nvPr/>
      </p:nvGrpSpPr>
      <p:grpSpPr>
        <a:xfrm>
          <a:off x="0" y="0"/>
          <a:ext cx="0" cy="0"/>
          <a:chOff x="0" y="0"/>
          <a:chExt cx="0" cy="0"/>
        </a:xfrm>
      </p:grpSpPr>
      <p:sp>
        <p:nvSpPr>
          <p:cNvPr id="1577" name="Google Shape;1577;g27462f202db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8" name="Google Shape;1578;g27462f202db_0_18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3"/>
        <p:cNvGrpSpPr/>
        <p:nvPr/>
      </p:nvGrpSpPr>
      <p:grpSpPr>
        <a:xfrm>
          <a:off x="0" y="0"/>
          <a:ext cx="0" cy="0"/>
          <a:chOff x="0" y="0"/>
          <a:chExt cx="0" cy="0"/>
        </a:xfrm>
      </p:grpSpPr>
      <p:sp>
        <p:nvSpPr>
          <p:cNvPr id="1584" name="Google Shape;1584;g27462f202db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5" name="Google Shape;1585;g27462f202db_0_20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0"/>
        <p:cNvGrpSpPr/>
        <p:nvPr/>
      </p:nvGrpSpPr>
      <p:grpSpPr>
        <a:xfrm>
          <a:off x="0" y="0"/>
          <a:ext cx="0" cy="0"/>
          <a:chOff x="0" y="0"/>
          <a:chExt cx="0" cy="0"/>
        </a:xfrm>
      </p:grpSpPr>
      <p:sp>
        <p:nvSpPr>
          <p:cNvPr id="1591" name="Google Shape;1591;g27462f202db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2" name="Google Shape;1592;g27462f202db_0_2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g27462f202db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9" name="Google Shape;1599;g27462f202db_0_2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 name="Google Shape;274;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2" name="Google Shape;282;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3" name="Google Shape;293;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0" name="Google Shape;300;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9" name="Google Shape;319;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5" name="Google Shape;325;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4" name="Google Shape;344;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4" name="Google Shape;374;p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7" name="Google Shape;397;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3" name="Google Shape;423;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0" name="Google Shape;440;p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6" name="Google Shape;456;p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3" name="Google Shape;473;p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7" name="Google Shape;487;p3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7" name="Google Shape;497;p3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4" name="Google Shape;504;p3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0" name="Google Shape;520;p3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7" name="Google Shape;527;p3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3" name="Google Shape;533;p3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9" name="Google Shape;539;p3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6" name="Google Shape;546;p3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2" name="Google Shape;552;p3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5" name="Google Shape;565;p3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1" name="Google Shape;571;p4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8" name="Google Shape;578;p4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5" name="Google Shape;585;p4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1" name="Google Shape;591;p4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4" name="Google Shape;604;p4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9" name="Google Shape;619;p4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7" name="Google Shape;627;p4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6" name="Google Shape;636;p4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2" name="Google Shape;642;p4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1" name="Google Shape;651;p4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 name="Google Shape;123;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0" name="Google Shape;660;p5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p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9" name="Google Shape;669;p5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p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8" name="Google Shape;678;p5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7" name="Google Shape;687;p5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p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6" name="Google Shape;696;p5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5" name="Google Shape;705;p5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p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4" name="Google Shape;714;p5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p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3" name="Google Shape;723;p5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p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2" name="Google Shape;732;p5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p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2" name="Google Shape;742;p5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p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9" name="Google Shape;749;p6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p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8" name="Google Shape;758;p6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8" name="Google Shape;768;p6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p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8" name="Google Shape;778;p6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9" name="Google Shape;789;p6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p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7" name="Google Shape;797;p6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6" name="Google Shape;806;p6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p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6" name="Google Shape;816;p6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p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3" name="Google Shape;823;p6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p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1" name="Google Shape;831;p6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p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9" name="Google Shape;839;p7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p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7" name="Google Shape;847;p7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5" name="Google Shape;855;p7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p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4" name="Google Shape;864;p7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p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2" name="Google Shape;872;p7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p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5" name="Google Shape;885;p7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p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4" name="Google Shape;894;p7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p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6" name="Google Shape;906;p7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p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9" name="Google Shape;919;p7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p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9" name="Google Shape;929;p7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p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8" name="Google Shape;938;p8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p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7" name="Google Shape;957;p8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p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5" name="Google Shape;965;p8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p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5" name="Google Shape;975;p8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p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5" name="Google Shape;985;p8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p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5" name="Google Shape;995;p8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p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5" name="Google Shape;1005;p8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p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5" name="Google Shape;1015;p8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p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4" name="Google Shape;1024;p8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p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3" name="Google Shape;1033;p8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 name="Google Shape;183;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p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2" name="Google Shape;1042;p9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p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1" name="Google Shape;1051;p9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p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0" name="Google Shape;1060;p9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p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0" name="Google Shape;1070;p9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p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0" name="Google Shape;1080;p9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p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9" name="Google Shape;1089;p9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p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9" name="Google Shape;1099;p9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p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8" name="Google Shape;1108;p9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p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7" name="Google Shape;1117;p9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p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5" name="Google Shape;1125;p9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1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1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1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1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sp>
        <p:nvSpPr>
          <p:cNvPr id="24" name="Google Shape;24;p1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1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1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1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1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1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1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1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11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1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11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1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1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11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1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1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18"/>
          <p:cNvSpPr>
            <a:spLocks noGrp="1"/>
          </p:cNvSpPr>
          <p:nvPr>
            <p:ph type="pic" idx="2"/>
          </p:nvPr>
        </p:nvSpPr>
        <p:spPr>
          <a:xfrm>
            <a:off x="5183188" y="987425"/>
            <a:ext cx="6172200" cy="4873625"/>
          </a:xfrm>
          <a:prstGeom prst="rect">
            <a:avLst/>
          </a:prstGeom>
          <a:noFill/>
          <a:ln>
            <a:noFill/>
          </a:ln>
        </p:spPr>
      </p:sp>
      <p:sp>
        <p:nvSpPr>
          <p:cNvPr id="64" name="Google Shape;64;p11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0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0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0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0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0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8" Type="http://schemas.openxmlformats.org/officeDocument/2006/relationships/hyperlink" Target="https://susedefines.suse.com/definition/linux/" TargetMode="External"/><Relationship Id="rId3" Type="http://schemas.openxmlformats.org/officeDocument/2006/relationships/hyperlink" Target="https://susedefines.suse.com/definition/containers/" TargetMode="External"/><Relationship Id="rId7" Type="http://schemas.openxmlformats.org/officeDocument/2006/relationships/hyperlink" Target="https://susedefines.suse.com/definition/virtualization/" TargetMode="External"/><Relationship Id="rId12" Type="http://schemas.openxmlformats.org/officeDocument/2006/relationships/image" Target="../media/image2.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hyperlink" Target="https://susedefines.suse.com/definition/containerization/" TargetMode="External"/><Relationship Id="rId11" Type="http://schemas.openxmlformats.org/officeDocument/2006/relationships/hyperlink" Target="https://susedefines.suse.com/definition/linux-applications/" TargetMode="External"/><Relationship Id="rId5" Type="http://schemas.openxmlformats.org/officeDocument/2006/relationships/hyperlink" Target="https://susedefines.suse.com/definition/linux-server-2/" TargetMode="External"/><Relationship Id="rId10" Type="http://schemas.openxmlformats.org/officeDocument/2006/relationships/hyperlink" Target="https://susedefines.suse.com/definition/open-source/" TargetMode="External"/><Relationship Id="rId4" Type="http://schemas.openxmlformats.org/officeDocument/2006/relationships/hyperlink" Target="https://susedefines.suse.com/definition/linux-kernel/" TargetMode="External"/><Relationship Id="rId9" Type="http://schemas.openxmlformats.org/officeDocument/2006/relationships/hyperlink" Target="https://susedefines.suse.com/definition/kubernetes/"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51.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51.png"/><Relationship Id="rId4" Type="http://schemas.openxmlformats.org/officeDocument/2006/relationships/image" Target="../media/image53.png"/></Relationships>
</file>

<file path=ppt/slides/_rels/slide1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56.jpg"/></Relationships>
</file>

<file path=ppt/slides/_rels/slide115.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2.png"/><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9.png"/><Relationship Id="rId4" Type="http://schemas.openxmlformats.org/officeDocument/2006/relationships/image" Target="../media/image58.png"/></Relationships>
</file>

<file path=ppt/slides/_rels/slide1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1.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2.png"/></Relationships>
</file>

<file path=ppt/slides/_rels/slide1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3.png"/></Relationships>
</file>

<file path=ppt/slides/_rels/slide1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6.png"/></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7.png"/></Relationships>
</file>

<file path=ppt/slides/_rels/slide1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8.png"/></Relationships>
</file>

<file path=ppt/slides/_rels/slide1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4.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9.png"/></Relationships>
</file>

<file path=ppt/slides/_rels/slide1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70.png"/></Relationships>
</file>

<file path=ppt/slides/_rels/slide1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7.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71.png"/></Relationships>
</file>

<file path=ppt/slides/_rels/slide1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3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4.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51.png"/></Relationships>
</file>

<file path=ppt/slides/_rels/slide1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4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4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50.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74.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23.png"/></Relationships>
</file>

<file path=ppt/slides/_rels/slide66.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25.png"/><Relationship Id="rId4" Type="http://schemas.openxmlformats.org/officeDocument/2006/relationships/image" Target="../media/image24.png"/></Relationships>
</file>

<file path=ppt/slides/_rels/slide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9.xml.rels><?xml version="1.0" encoding="UTF-8" standalone="yes"?>
<Relationships xmlns="http://schemas.openxmlformats.org/package/2006/relationships"><Relationship Id="rId3" Type="http://schemas.openxmlformats.org/officeDocument/2006/relationships/hyperlink" Target="https://www.aquasec.com/cloud-native-academy/docker-container/docker-containers-vs-virtual-machines/" TargetMode="External"/><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27.jpg"/><Relationship Id="rId4" Type="http://schemas.openxmlformats.org/officeDocument/2006/relationships/hyperlink" Target="https://www.aquasec.com/cloud-native-academy/container-security/image-repository/"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7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28.jpg"/></Relationships>
</file>

<file path=ppt/slides/_rels/slide73.xml.rels><?xml version="1.0" encoding="UTF-8" standalone="yes"?>
<Relationships xmlns="http://schemas.openxmlformats.org/package/2006/relationships"><Relationship Id="rId3" Type="http://schemas.openxmlformats.org/officeDocument/2006/relationships/hyperlink" Target="https://hub.docker.com/search?q=&amp;type=image&amp;image_filter=official" TargetMode="External"/><Relationship Id="rId2" Type="http://schemas.openxmlformats.org/officeDocument/2006/relationships/notesSlide" Target="../notesSlides/notesSlide7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27.jpg"/></Relationships>
</file>

<file path=ppt/slides/_rels/slide7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74.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30.png"/><Relationship Id="rId4" Type="http://schemas.openxmlformats.org/officeDocument/2006/relationships/image" Target="../media/image29.png"/></Relationships>
</file>

<file path=ppt/slides/_rels/slide7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75.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31.png"/></Relationships>
</file>

<file path=ppt/slides/_rels/slide7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76.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31.png"/></Relationships>
</file>

<file path=ppt/slides/_rels/slide7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77.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32.png"/></Relationships>
</file>

<file path=ppt/slides/_rels/slide7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78.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33.jpg"/></Relationships>
</file>

<file path=ppt/slides/_rels/slide7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7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8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8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8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34.png"/></Relationships>
</file>

<file path=ppt/slides/_rels/slide8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8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35.png"/></Relationships>
</file>

<file path=ppt/slides/_rels/slide8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37.png"/><Relationship Id="rId4" Type="http://schemas.openxmlformats.org/officeDocument/2006/relationships/image" Target="../media/image36.png"/></Relationships>
</file>

<file path=ppt/slides/_rels/slide8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8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8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8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9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9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9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39.jpg"/><Relationship Id="rId4" Type="http://schemas.openxmlformats.org/officeDocument/2006/relationships/image" Target="../media/image38.png"/></Relationships>
</file>

<file path=ppt/slides/_rels/slide9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9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0.png"/></Relationships>
</file>

<file path=ppt/slides/_rels/slide9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94.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42.png"/><Relationship Id="rId4" Type="http://schemas.openxmlformats.org/officeDocument/2006/relationships/image" Target="../media/image41.png"/></Relationships>
</file>

<file path=ppt/slides/_rels/slide9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95.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3.png"/></Relationships>
</file>

<file path=ppt/slides/_rels/slide9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96.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4.png"/></Relationships>
</file>

<file path=ppt/slides/_rels/slide9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97.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5.png"/></Relationships>
</file>

<file path=ppt/slides/_rels/slide9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9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99.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6.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3"/>
        <p:cNvGrpSpPr/>
        <p:nvPr/>
      </p:nvGrpSpPr>
      <p:grpSpPr>
        <a:xfrm>
          <a:off x="0" y="0"/>
          <a:ext cx="0" cy="0"/>
          <a:chOff x="0" y="0"/>
          <a:chExt cx="0" cy="0"/>
        </a:xfrm>
      </p:grpSpPr>
      <p:sp>
        <p:nvSpPr>
          <p:cNvPr id="84" name="Google Shape;84;p1"/>
          <p:cNvSpPr/>
          <p:nvPr/>
        </p:nvSpPr>
        <p:spPr>
          <a:xfrm>
            <a:off x="3048"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5" name="Google Shape;85;p1"/>
          <p:cNvSpPr/>
          <p:nvPr/>
        </p:nvSpPr>
        <p:spPr>
          <a:xfrm>
            <a:off x="0" y="0"/>
            <a:ext cx="12192000" cy="685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86" name="Google Shape;86;p1"/>
          <p:cNvSpPr/>
          <p:nvPr/>
        </p:nvSpPr>
        <p:spPr>
          <a:xfrm>
            <a:off x="2769476" y="220196"/>
            <a:ext cx="9422524" cy="6637806"/>
          </a:xfrm>
          <a:custGeom>
            <a:avLst/>
            <a:gdLst/>
            <a:ahLst/>
            <a:cxnLst/>
            <a:rect l="l" t="t" r="r" b="b"/>
            <a:pathLst>
              <a:path w="8191500" h="5770597" extrusionOk="0">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7" name="Google Shape;87;p1"/>
          <p:cNvSpPr/>
          <p:nvPr/>
        </p:nvSpPr>
        <p:spPr>
          <a:xfrm>
            <a:off x="2209800" y="2099696"/>
            <a:ext cx="1942241" cy="1889551"/>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8" name="Google Shape;88;p1"/>
          <p:cNvSpPr/>
          <p:nvPr/>
        </p:nvSpPr>
        <p:spPr>
          <a:xfrm rot="-3079828">
            <a:off x="1613162" y="1492572"/>
            <a:ext cx="2987899" cy="2987899"/>
          </a:xfrm>
          <a:prstGeom prst="arc">
            <a:avLst>
              <a:gd name="adj1" fmla="val 14455503"/>
              <a:gd name="adj2" fmla="val 227775"/>
            </a:avLst>
          </a:prstGeom>
          <a:noFill/>
          <a:ln w="127000" cap="rnd" cmpd="sng">
            <a:solidFill>
              <a:schemeClr val="accent4"/>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89" name="Google Shape;89;p1" descr="Devops Easy Learning"/>
          <p:cNvPicPr preferRelativeResize="0"/>
          <p:nvPr/>
        </p:nvPicPr>
        <p:blipFill rotWithShape="1">
          <a:blip r:embed="rId3">
            <a:alphaModFix/>
          </a:blip>
          <a:srcRect/>
          <a:stretch/>
        </p:blipFill>
        <p:spPr>
          <a:xfrm>
            <a:off x="6" y="4"/>
            <a:ext cx="1797928" cy="799299"/>
          </a:xfrm>
          <a:prstGeom prst="rect">
            <a:avLst/>
          </a:prstGeom>
          <a:noFill/>
          <a:ln>
            <a:noFill/>
          </a:ln>
        </p:spPr>
      </p:pic>
      <p:sp>
        <p:nvSpPr>
          <p:cNvPr id="90" name="Google Shape;90;p1"/>
          <p:cNvSpPr txBox="1"/>
          <p:nvPr/>
        </p:nvSpPr>
        <p:spPr>
          <a:xfrm>
            <a:off x="4152041" y="3936913"/>
            <a:ext cx="7525089"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b="0" i="0" u="none" strike="noStrike" cap="none">
                <a:solidFill>
                  <a:schemeClr val="dk1"/>
                </a:solidFill>
                <a:latin typeface="Arial"/>
                <a:ea typeface="Arial"/>
                <a:cs typeface="Arial"/>
                <a:sym typeface="Arial"/>
              </a:rPr>
              <a:t>HOW TO IN DOCKER </a:t>
            </a:r>
            <a:endParaRPr/>
          </a:p>
        </p:txBody>
      </p:sp>
      <p:sp>
        <p:nvSpPr>
          <p:cNvPr id="91" name="Google Shape;91;p1"/>
          <p:cNvSpPr txBox="1"/>
          <p:nvPr/>
        </p:nvSpPr>
        <p:spPr>
          <a:xfrm>
            <a:off x="4447308" y="5228705"/>
            <a:ext cx="634261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1">
                <a:solidFill>
                  <a:srgbClr val="1D1C1D"/>
                </a:solidFill>
                <a:latin typeface="Arial"/>
                <a:ea typeface="Arial"/>
                <a:cs typeface="Arial"/>
                <a:sym typeface="Arial"/>
              </a:rPr>
              <a:t>EK TECH SOFTWARE SOLUTION, FROM HERE LIFE AND CAREERS CHANGE ARE POSSIBLE</a:t>
            </a:r>
            <a:endParaRPr sz="1800" b="1" i="1">
              <a:solidFill>
                <a:schemeClr val="dk1"/>
              </a:solidFill>
              <a:latin typeface="Arial"/>
              <a:ea typeface="Arial"/>
              <a:cs typeface="Arial"/>
              <a:sym typeface="Arial"/>
            </a:endParaRPr>
          </a:p>
        </p:txBody>
      </p:sp>
      <p:pic>
        <p:nvPicPr>
          <p:cNvPr id="92" name="Google Shape;92;p1" descr="Logo&#10;&#10;Description automatically generated"/>
          <p:cNvPicPr preferRelativeResize="0"/>
          <p:nvPr/>
        </p:nvPicPr>
        <p:blipFill rotWithShape="1">
          <a:blip r:embed="rId4">
            <a:alphaModFix/>
          </a:blip>
          <a:srcRect/>
          <a:stretch/>
        </p:blipFill>
        <p:spPr>
          <a:xfrm>
            <a:off x="7611926" y="578915"/>
            <a:ext cx="3733538" cy="186676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0"/>
          <p:cNvSpPr txBox="1">
            <a:spLocks noGrp="1"/>
          </p:cNvSpPr>
          <p:nvPr>
            <p:ph type="ctrTitle"/>
          </p:nvPr>
        </p:nvSpPr>
        <p:spPr>
          <a:xfrm>
            <a:off x="167125" y="125149"/>
            <a:ext cx="10344807" cy="794774"/>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a:t>Rename an image</a:t>
            </a:r>
            <a:endParaRPr/>
          </a:p>
        </p:txBody>
      </p:sp>
      <p:sp>
        <p:nvSpPr>
          <p:cNvPr id="200" name="Google Shape;200;p10"/>
          <p:cNvSpPr txBox="1"/>
          <p:nvPr/>
        </p:nvSpPr>
        <p:spPr>
          <a:xfrm>
            <a:off x="516835" y="1086016"/>
            <a:ext cx="6559826"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highlight>
                  <a:srgbClr val="FFFF00"/>
                </a:highlight>
                <a:latin typeface="Calibri"/>
                <a:ea typeface="Calibri"/>
                <a:cs typeface="Calibri"/>
                <a:sym typeface="Calibri"/>
              </a:rPr>
              <a:t>$ docker tag [source image]:[tag]  [destination image]:[tag]</a:t>
            </a:r>
            <a:endParaRPr/>
          </a:p>
          <a:p>
            <a:pPr marL="0" marR="0" lvl="0" indent="0" algn="l" rtl="0">
              <a:spcBef>
                <a:spcPts val="0"/>
              </a:spcBef>
              <a:spcAft>
                <a:spcPts val="0"/>
              </a:spcAft>
              <a:buNone/>
            </a:pPr>
            <a:endParaRPr sz="18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endParaRPr sz="18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highlight>
                  <a:srgbClr val="FFFF00"/>
                </a:highlight>
                <a:latin typeface="Calibri"/>
                <a:ea typeface="Calibri"/>
                <a:cs typeface="Calibri"/>
                <a:sym typeface="Calibri"/>
              </a:rPr>
              <a:t>docker will make a copy on the source image with the name given on the destinantion image</a:t>
            </a:r>
            <a:endParaRPr/>
          </a:p>
        </p:txBody>
      </p:sp>
      <p:sp>
        <p:nvSpPr>
          <p:cNvPr id="201" name="Google Shape;201;p10"/>
          <p:cNvSpPr txBox="1"/>
          <p:nvPr/>
        </p:nvSpPr>
        <p:spPr>
          <a:xfrm>
            <a:off x="813641" y="4702597"/>
            <a:ext cx="531743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 docker tag nginx:latest  eric:001</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2" name="Google Shape;202;p10"/>
          <p:cNvSpPr/>
          <p:nvPr/>
        </p:nvSpPr>
        <p:spPr>
          <a:xfrm>
            <a:off x="167125" y="3317490"/>
            <a:ext cx="2643808" cy="427383"/>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Source image and tag </a:t>
            </a:r>
            <a:endParaRPr/>
          </a:p>
        </p:txBody>
      </p:sp>
      <p:sp>
        <p:nvSpPr>
          <p:cNvPr id="203" name="Google Shape;203;p10"/>
          <p:cNvSpPr/>
          <p:nvPr/>
        </p:nvSpPr>
        <p:spPr>
          <a:xfrm>
            <a:off x="5683418" y="2857172"/>
            <a:ext cx="2541104" cy="460318"/>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Destination  image and tag </a:t>
            </a:r>
            <a:endParaRPr/>
          </a:p>
        </p:txBody>
      </p:sp>
      <p:cxnSp>
        <p:nvCxnSpPr>
          <p:cNvPr id="204" name="Google Shape;204;p10"/>
          <p:cNvCxnSpPr/>
          <p:nvPr/>
        </p:nvCxnSpPr>
        <p:spPr>
          <a:xfrm>
            <a:off x="1489029" y="3744873"/>
            <a:ext cx="817207" cy="977388"/>
          </a:xfrm>
          <a:prstGeom prst="straightConnector1">
            <a:avLst/>
          </a:prstGeom>
          <a:noFill/>
          <a:ln w="38100" cap="flat" cmpd="sng">
            <a:solidFill>
              <a:schemeClr val="accent1"/>
            </a:solidFill>
            <a:prstDash val="solid"/>
            <a:miter lim="800000"/>
            <a:headEnd type="none" w="sm" len="sm"/>
            <a:tailEnd type="triangle" w="med" len="med"/>
          </a:ln>
        </p:spPr>
      </p:cxnSp>
      <p:cxnSp>
        <p:nvCxnSpPr>
          <p:cNvPr id="205" name="Google Shape;205;p10"/>
          <p:cNvCxnSpPr/>
          <p:nvPr/>
        </p:nvCxnSpPr>
        <p:spPr>
          <a:xfrm flipH="1">
            <a:off x="4085969" y="3521068"/>
            <a:ext cx="2314831" cy="1355775"/>
          </a:xfrm>
          <a:prstGeom prst="straightConnector1">
            <a:avLst/>
          </a:prstGeom>
          <a:noFill/>
          <a:ln w="38100" cap="flat" cmpd="sng">
            <a:solidFill>
              <a:schemeClr val="accent1"/>
            </a:solidFill>
            <a:prstDash val="solid"/>
            <a:miter lim="800000"/>
            <a:headEnd type="none" w="sm" len="sm"/>
            <a:tailEnd type="triangle" w="med" len="med"/>
          </a:ln>
        </p:spPr>
      </p:cxnSp>
      <p:pic>
        <p:nvPicPr>
          <p:cNvPr id="206" name="Google Shape;206;p10" descr="Logo&#10;&#10;Description automatically generated"/>
          <p:cNvPicPr preferRelativeResize="0"/>
          <p:nvPr/>
        </p:nvPicPr>
        <p:blipFill rotWithShape="1">
          <a:blip r:embed="rId3">
            <a:alphaModFix/>
          </a:blip>
          <a:srcRect/>
          <a:stretch/>
        </p:blipFill>
        <p:spPr>
          <a:xfrm>
            <a:off x="10490469" y="4"/>
            <a:ext cx="1701525" cy="85075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34"/>
        <p:cNvGrpSpPr/>
        <p:nvPr/>
      </p:nvGrpSpPr>
      <p:grpSpPr>
        <a:xfrm>
          <a:off x="0" y="0"/>
          <a:ext cx="0" cy="0"/>
          <a:chOff x="0" y="0"/>
          <a:chExt cx="0" cy="0"/>
        </a:xfrm>
      </p:grpSpPr>
      <p:sp>
        <p:nvSpPr>
          <p:cNvPr id="1135" name="Google Shape;1135;p100"/>
          <p:cNvSpPr/>
          <p:nvPr/>
        </p:nvSpPr>
        <p:spPr>
          <a:xfrm>
            <a:off x="0" y="0"/>
            <a:ext cx="12191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6" name="Google Shape;1136;p100"/>
          <p:cNvSpPr txBox="1">
            <a:spLocks noGrp="1"/>
          </p:cNvSpPr>
          <p:nvPr>
            <p:ph type="title"/>
          </p:nvPr>
        </p:nvSpPr>
        <p:spPr>
          <a:xfrm>
            <a:off x="517889" y="4883544"/>
            <a:ext cx="3876086" cy="155690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Calibri"/>
              <a:buNone/>
            </a:pPr>
            <a:r>
              <a:rPr lang="en-US" sz="3200"/>
              <a:t>Dockerfile</a:t>
            </a:r>
            <a:endParaRPr/>
          </a:p>
        </p:txBody>
      </p:sp>
      <p:sp>
        <p:nvSpPr>
          <p:cNvPr id="1137" name="Google Shape;1137;p100"/>
          <p:cNvSpPr/>
          <p:nvPr/>
        </p:nvSpPr>
        <p:spPr>
          <a:xfrm>
            <a:off x="0" y="0"/>
            <a:ext cx="12192000" cy="86584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8" name="Google Shape;1138;p100"/>
          <p:cNvSpPr/>
          <p:nvPr/>
        </p:nvSpPr>
        <p:spPr>
          <a:xfrm>
            <a:off x="517889" y="0"/>
            <a:ext cx="11231745" cy="4588184"/>
          </a:xfrm>
          <a:prstGeom prst="rect">
            <a:avLst/>
          </a:prstGeom>
          <a:solidFill>
            <a:schemeClr val="lt1"/>
          </a:solidFill>
          <a:ln>
            <a:noFill/>
          </a:ln>
          <a:effectLst>
            <a:outerShdw blurRad="139700" dist="127000" dir="5400000" algn="t" rotWithShape="0">
              <a:srgbClr val="000000">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9" name="Google Shape;1139;p100"/>
          <p:cNvSpPr/>
          <p:nvPr/>
        </p:nvSpPr>
        <p:spPr>
          <a:xfrm rot="5400000" flipH="1">
            <a:off x="4001107" y="5661132"/>
            <a:ext cx="1463040" cy="4571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0" name="Google Shape;1140;p100"/>
          <p:cNvSpPr txBox="1">
            <a:spLocks noGrp="1"/>
          </p:cNvSpPr>
          <p:nvPr>
            <p:ph type="body" idx="1"/>
          </p:nvPr>
        </p:nvSpPr>
        <p:spPr>
          <a:xfrm>
            <a:off x="5162719" y="4883544"/>
            <a:ext cx="6586915" cy="1556907"/>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1800"/>
              <a:buChar char="•"/>
            </a:pPr>
            <a:r>
              <a:rPr lang="en-US" sz="1800"/>
              <a:t>What is a Dockerfile</a:t>
            </a:r>
            <a:endParaRPr/>
          </a:p>
          <a:p>
            <a:pPr marL="228600" lvl="0" indent="-228600" algn="l" rtl="0">
              <a:lnSpc>
                <a:spcPct val="90000"/>
              </a:lnSpc>
              <a:spcBef>
                <a:spcPts val="1000"/>
              </a:spcBef>
              <a:spcAft>
                <a:spcPts val="0"/>
              </a:spcAft>
              <a:buClr>
                <a:schemeClr val="dk1"/>
              </a:buClr>
              <a:buSzPts val="1800"/>
              <a:buChar char="•"/>
            </a:pPr>
            <a:r>
              <a:rPr lang="en-US" sz="1800"/>
              <a:t>How to create a Dockerfile</a:t>
            </a:r>
            <a:endParaRPr/>
          </a:p>
          <a:p>
            <a:pPr marL="228600" lvl="0" indent="-228600" algn="l" rtl="0">
              <a:lnSpc>
                <a:spcPct val="90000"/>
              </a:lnSpc>
              <a:spcBef>
                <a:spcPts val="1000"/>
              </a:spcBef>
              <a:spcAft>
                <a:spcPts val="0"/>
              </a:spcAft>
              <a:buClr>
                <a:schemeClr val="dk1"/>
              </a:buClr>
              <a:buSzPts val="1800"/>
              <a:buChar char="•"/>
            </a:pPr>
            <a:r>
              <a:rPr lang="en-US" sz="1800"/>
              <a:t>How to build an image</a:t>
            </a:r>
            <a:endParaRPr/>
          </a:p>
        </p:txBody>
      </p:sp>
      <p:pic>
        <p:nvPicPr>
          <p:cNvPr id="1141" name="Google Shape;1141;p100" descr="Logo&#10;&#10;Description automatically generated"/>
          <p:cNvPicPr preferRelativeResize="0"/>
          <p:nvPr/>
        </p:nvPicPr>
        <p:blipFill rotWithShape="1">
          <a:blip r:embed="rId3">
            <a:alphaModFix/>
          </a:blip>
          <a:srcRect/>
          <a:stretch/>
        </p:blipFill>
        <p:spPr>
          <a:xfrm>
            <a:off x="1331324" y="432886"/>
            <a:ext cx="8310675" cy="415527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101"/>
          <p:cNvSpPr txBox="1"/>
          <p:nvPr/>
        </p:nvSpPr>
        <p:spPr>
          <a:xfrm>
            <a:off x="2055043" y="386499"/>
            <a:ext cx="647621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alibri"/>
                <a:ea typeface="Calibri"/>
                <a:cs typeface="Calibri"/>
                <a:sym typeface="Calibri"/>
              </a:rPr>
              <a:t>What is Dockerfile? </a:t>
            </a:r>
            <a:endParaRPr/>
          </a:p>
        </p:txBody>
      </p:sp>
      <p:sp>
        <p:nvSpPr>
          <p:cNvPr id="1147" name="Google Shape;1147;p101"/>
          <p:cNvSpPr txBox="1"/>
          <p:nvPr/>
        </p:nvSpPr>
        <p:spPr>
          <a:xfrm>
            <a:off x="160256" y="1225689"/>
            <a:ext cx="11387579" cy="56323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 </a:t>
            </a:r>
            <a:r>
              <a:rPr lang="en-US" sz="1800" b="1">
                <a:solidFill>
                  <a:schemeClr val="dk1"/>
                </a:solidFill>
                <a:latin typeface="Calibri"/>
                <a:ea typeface="Calibri"/>
                <a:cs typeface="Calibri"/>
                <a:sym typeface="Calibri"/>
              </a:rPr>
              <a:t>Dockerfile</a:t>
            </a:r>
            <a:r>
              <a:rPr lang="en-US" sz="1800">
                <a:solidFill>
                  <a:schemeClr val="dk1"/>
                </a:solidFill>
                <a:latin typeface="Calibri"/>
                <a:ea typeface="Calibri"/>
                <a:cs typeface="Calibri"/>
                <a:sym typeface="Calibri"/>
              </a:rPr>
              <a:t> is a script that automatically creates containers on the Docker platform. A Dockerfile is basically a text document that contains all the commands a user could call on the command line to assemble an image. The Docker platform runs natively on Linux and allows developers to build and run </a:t>
            </a:r>
            <a:r>
              <a:rPr lang="en-US" sz="18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containers</a:t>
            </a:r>
            <a:r>
              <a:rPr lang="en-US" sz="1800">
                <a:solidFill>
                  <a:schemeClr val="dk1"/>
                </a:solidFill>
                <a:latin typeface="Calibri"/>
                <a:ea typeface="Calibri"/>
                <a:cs typeface="Calibri"/>
                <a:sym typeface="Calibri"/>
              </a:rPr>
              <a:t>, self-contained applications or systems with no dependencies on the underlying infrastructure. Built upon the resource-isolation features of the </a:t>
            </a:r>
            <a:r>
              <a:rPr lang="en-US" sz="18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Linux kernel</a:t>
            </a:r>
            <a:r>
              <a:rPr lang="en-US" sz="1800">
                <a:solidFill>
                  <a:schemeClr val="dk1"/>
                </a:solidFill>
                <a:latin typeface="Calibri"/>
                <a:ea typeface="Calibri"/>
                <a:cs typeface="Calibri"/>
                <a:sym typeface="Calibri"/>
              </a:rPr>
              <a:t>, Docker helps developers and system administrators port applications across different systems and machines by running them inside containers.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Docker containers, created by Dockerfiles, can run on any </a:t>
            </a:r>
            <a:r>
              <a:rPr lang="en-US" sz="1800" u="sng">
                <a:solidFill>
                  <a:schemeClr val="dk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Linux server</a:t>
            </a:r>
            <a:r>
              <a:rPr lang="en-US" sz="1800">
                <a:solidFill>
                  <a:schemeClr val="dk1"/>
                </a:solidFill>
                <a:latin typeface="Calibri"/>
                <a:ea typeface="Calibri"/>
                <a:cs typeface="Calibri"/>
                <a:sym typeface="Calibri"/>
              </a:rPr>
              <a:t>. Container environments for applications are created using Docker images, which can be built either by executing commands manually or automatically through Dockerfiles. Linux and Windows programs can run inside Docker containers. Using Dockerfiles, developers can create an automated container build that executes several command-line instructions in succession, step by step. Docker </a:t>
            </a:r>
            <a:r>
              <a:rPr lang="en-US" sz="1800" u="sng">
                <a:solidFill>
                  <a:schemeClr val="dk1"/>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containerization</a:t>
            </a:r>
            <a:r>
              <a:rPr lang="en-US" sz="1800">
                <a:solidFill>
                  <a:schemeClr val="dk1"/>
                </a:solidFill>
                <a:latin typeface="Calibri"/>
                <a:ea typeface="Calibri"/>
                <a:cs typeface="Calibri"/>
                <a:sym typeface="Calibri"/>
              </a:rPr>
              <a:t> is essentially operating-system-level </a:t>
            </a:r>
            <a:r>
              <a:rPr lang="en-US" sz="1800" u="sng">
                <a:solidFill>
                  <a:schemeClr val="dk1"/>
                </a:solidFill>
                <a:latin typeface="Calibri"/>
                <a:ea typeface="Calibri"/>
                <a:cs typeface="Calibri"/>
                <a:sym typeface="Calibri"/>
                <a:hlinkClick r:id="rId7">
                  <a:extLst>
                    <a:ext uri="{A12FA001-AC4F-418D-AE19-62706E023703}">
                      <ahyp:hlinkClr xmlns:ahyp="http://schemas.microsoft.com/office/drawing/2018/hyperlinkcolor" val="tx"/>
                    </a:ext>
                  </a:extLst>
                </a:hlinkClick>
              </a:rPr>
              <a:t>virtualization</a:t>
            </a:r>
            <a:r>
              <a:rPr lang="en-US" sz="1800">
                <a:solidFill>
                  <a:schemeClr val="dk1"/>
                </a:solidFill>
                <a:latin typeface="Calibri"/>
                <a:ea typeface="Calibri"/>
                <a:cs typeface="Calibri"/>
                <a:sym typeface="Calibri"/>
              </a:rPr>
              <a:t>. Multiple independent containers may run within a single </a:t>
            </a:r>
            <a:r>
              <a:rPr lang="en-US" sz="1800" u="sng">
                <a:solidFill>
                  <a:schemeClr val="dk1"/>
                </a:solidFill>
                <a:latin typeface="Calibri"/>
                <a:ea typeface="Calibri"/>
                <a:cs typeface="Calibri"/>
                <a:sym typeface="Calibri"/>
                <a:hlinkClick r:id="rId8">
                  <a:extLst>
                    <a:ext uri="{A12FA001-AC4F-418D-AE19-62706E023703}">
                      <ahyp:hlinkClr xmlns:ahyp="http://schemas.microsoft.com/office/drawing/2018/hyperlinkcolor" val="tx"/>
                    </a:ext>
                  </a:extLst>
                </a:hlinkClick>
              </a:rPr>
              <a:t>Linux</a:t>
            </a:r>
            <a:r>
              <a:rPr lang="en-US" sz="1800">
                <a:solidFill>
                  <a:schemeClr val="dk1"/>
                </a:solidFill>
                <a:latin typeface="Calibri"/>
                <a:ea typeface="Calibri"/>
                <a:cs typeface="Calibri"/>
                <a:sym typeface="Calibri"/>
              </a:rPr>
              <a:t> instance without the startup overhead of virtual machines.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Dockerfiles enable greater flexibility and portability of business applications. IT organizations use Dockerfiles to package applications and their dependencies in a virtual container that can run on premises, in public or private clouds, or on bare metal. Such containers allow multiple applications, worker tasks and other processes to run autonomously on a single physical machine or across multiple virtual machines. </a:t>
            </a:r>
            <a:r>
              <a:rPr lang="en-US" sz="1800" u="sng">
                <a:solidFill>
                  <a:schemeClr val="dk1"/>
                </a:solidFill>
                <a:latin typeface="Calibri"/>
                <a:ea typeface="Calibri"/>
                <a:cs typeface="Calibri"/>
                <a:sym typeface="Calibri"/>
                <a:hlinkClick r:id="rId9">
                  <a:extLst>
                    <a:ext uri="{A12FA001-AC4F-418D-AE19-62706E023703}">
                      <ahyp:hlinkClr xmlns:ahyp="http://schemas.microsoft.com/office/drawing/2018/hyperlinkcolor" val="tx"/>
                    </a:ext>
                  </a:extLst>
                </a:hlinkClick>
              </a:rPr>
              <a:t>Kubernetes</a:t>
            </a:r>
            <a:r>
              <a:rPr lang="en-US" sz="1800">
                <a:solidFill>
                  <a:schemeClr val="dk1"/>
                </a:solidFill>
                <a:latin typeface="Calibri"/>
                <a:ea typeface="Calibri"/>
                <a:cs typeface="Calibri"/>
                <a:sym typeface="Calibri"/>
              </a:rPr>
              <a:t> is an </a:t>
            </a:r>
            <a:r>
              <a:rPr lang="en-US" sz="1800" u="sng">
                <a:solidFill>
                  <a:schemeClr val="dk1"/>
                </a:solidFill>
                <a:latin typeface="Calibri"/>
                <a:ea typeface="Calibri"/>
                <a:cs typeface="Calibri"/>
                <a:sym typeface="Calibri"/>
                <a:hlinkClick r:id="rId10">
                  <a:extLst>
                    <a:ext uri="{A12FA001-AC4F-418D-AE19-62706E023703}">
                      <ahyp:hlinkClr xmlns:ahyp="http://schemas.microsoft.com/office/drawing/2018/hyperlinkcolor" val="tx"/>
                    </a:ext>
                  </a:extLst>
                </a:hlinkClick>
              </a:rPr>
              <a:t>open source</a:t>
            </a:r>
            <a:r>
              <a:rPr lang="en-US" sz="1800">
                <a:solidFill>
                  <a:schemeClr val="dk1"/>
                </a:solidFill>
                <a:latin typeface="Calibri"/>
                <a:ea typeface="Calibri"/>
                <a:cs typeface="Calibri"/>
                <a:sym typeface="Calibri"/>
              </a:rPr>
              <a:t> system for automatically managing and orchestrating </a:t>
            </a:r>
            <a:r>
              <a:rPr lang="en-US" sz="1800" u="sng">
                <a:solidFill>
                  <a:schemeClr val="dk1"/>
                </a:solidFill>
                <a:latin typeface="Calibri"/>
                <a:ea typeface="Calibri"/>
                <a:cs typeface="Calibri"/>
                <a:sym typeface="Calibri"/>
                <a:hlinkClick r:id="rId11">
                  <a:extLst>
                    <a:ext uri="{A12FA001-AC4F-418D-AE19-62706E023703}">
                      <ahyp:hlinkClr xmlns:ahyp="http://schemas.microsoft.com/office/drawing/2018/hyperlinkcolor" val="tx"/>
                    </a:ext>
                  </a:extLst>
                </a:hlinkClick>
              </a:rPr>
              <a:t>containerized applications</a:t>
            </a:r>
            <a:r>
              <a:rPr lang="en-US" sz="1800">
                <a:solidFill>
                  <a:schemeClr val="dk1"/>
                </a:solidFill>
                <a:latin typeface="Calibri"/>
                <a:ea typeface="Calibri"/>
                <a:cs typeface="Calibri"/>
                <a:sym typeface="Calibri"/>
              </a:rPr>
              <a:t> created by Dockerfiles.</a:t>
            </a:r>
            <a:endParaRPr/>
          </a:p>
        </p:txBody>
      </p:sp>
      <p:pic>
        <p:nvPicPr>
          <p:cNvPr id="1148" name="Google Shape;1148;p101" descr="Logo&#10;&#10;Description automatically generated"/>
          <p:cNvPicPr preferRelativeResize="0"/>
          <p:nvPr/>
        </p:nvPicPr>
        <p:blipFill rotWithShape="1">
          <a:blip r:embed="rId12">
            <a:alphaModFix/>
          </a:blip>
          <a:srcRect/>
          <a:stretch/>
        </p:blipFill>
        <p:spPr>
          <a:xfrm>
            <a:off x="10490469" y="4"/>
            <a:ext cx="1701525" cy="85075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152"/>
        <p:cNvGrpSpPr/>
        <p:nvPr/>
      </p:nvGrpSpPr>
      <p:grpSpPr>
        <a:xfrm>
          <a:off x="0" y="0"/>
          <a:ext cx="0" cy="0"/>
          <a:chOff x="0" y="0"/>
          <a:chExt cx="0" cy="0"/>
        </a:xfrm>
      </p:grpSpPr>
      <p:sp>
        <p:nvSpPr>
          <p:cNvPr id="1153" name="Google Shape;1153;p102"/>
          <p:cNvSpPr txBox="1"/>
          <p:nvPr/>
        </p:nvSpPr>
        <p:spPr>
          <a:xfrm>
            <a:off x="1319753" y="329939"/>
            <a:ext cx="88422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dk1"/>
                </a:solidFill>
                <a:latin typeface="Calibri"/>
                <a:ea typeface="Calibri"/>
                <a:cs typeface="Calibri"/>
                <a:sym typeface="Calibri"/>
              </a:rPr>
              <a:t>Dockerfile </a:t>
            </a:r>
            <a:endParaRPr/>
          </a:p>
        </p:txBody>
      </p:sp>
      <p:sp>
        <p:nvSpPr>
          <p:cNvPr id="1154" name="Google Shape;1154;p102"/>
          <p:cNvSpPr txBox="1"/>
          <p:nvPr/>
        </p:nvSpPr>
        <p:spPr>
          <a:xfrm>
            <a:off x="791739" y="1456093"/>
            <a:ext cx="9898200" cy="4433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 Default Dockerfile file know by docker is called </a:t>
            </a:r>
            <a:r>
              <a:rPr lang="en-US" sz="1800" b="1">
                <a:solidFill>
                  <a:schemeClr val="dk1"/>
                </a:solidFill>
                <a:latin typeface="Calibri"/>
                <a:ea typeface="Calibri"/>
                <a:cs typeface="Calibri"/>
                <a:sym typeface="Calibri"/>
              </a:rPr>
              <a:t>Dockerfile</a:t>
            </a: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what does it means by default it means that when you are using </a:t>
            </a:r>
            <a:r>
              <a:rPr lang="en-US" sz="1800" b="1">
                <a:solidFill>
                  <a:schemeClr val="dk1"/>
                </a:solidFill>
                <a:latin typeface="Calibri"/>
                <a:ea typeface="Calibri"/>
                <a:cs typeface="Calibri"/>
                <a:sym typeface="Calibri"/>
              </a:rPr>
              <a:t>Dockerfile</a:t>
            </a:r>
            <a:r>
              <a:rPr lang="en-US" sz="1800">
                <a:solidFill>
                  <a:schemeClr val="dk1"/>
                </a:solidFill>
                <a:latin typeface="Calibri"/>
                <a:ea typeface="Calibri"/>
                <a:cs typeface="Calibri"/>
                <a:sym typeface="Calibri"/>
              </a:rPr>
              <a:t> file as your default  Dockerfile you don’t have to specify it to docker, but if you use any other file not with the same name you need to specify it to docker with the flag </a:t>
            </a:r>
            <a:r>
              <a:rPr lang="en-US" sz="1800" b="1">
                <a:solidFill>
                  <a:schemeClr val="dk1"/>
                </a:solidFill>
                <a:latin typeface="Calibri"/>
                <a:ea typeface="Calibri"/>
                <a:cs typeface="Calibri"/>
                <a:sym typeface="Calibri"/>
              </a:rPr>
              <a:t>-f</a:t>
            </a: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3000" b="1">
                <a:solidFill>
                  <a:srgbClr val="00FF00"/>
                </a:solidFill>
                <a:latin typeface="Calibri"/>
                <a:ea typeface="Calibri"/>
                <a:cs typeface="Calibri"/>
                <a:sym typeface="Calibri"/>
              </a:rPr>
              <a:t>D</a:t>
            </a:r>
            <a:r>
              <a:rPr lang="en-US" sz="3000">
                <a:solidFill>
                  <a:schemeClr val="dk1"/>
                </a:solidFill>
                <a:latin typeface="Calibri"/>
                <a:ea typeface="Calibri"/>
                <a:cs typeface="Calibri"/>
                <a:sym typeface="Calibri"/>
              </a:rPr>
              <a:t>ockerfile </a:t>
            </a:r>
            <a:r>
              <a:rPr lang="en-US" sz="1800">
                <a:solidFill>
                  <a:schemeClr val="dk1"/>
                </a:solidFill>
                <a:latin typeface="Calibri"/>
                <a:ea typeface="Calibri"/>
                <a:cs typeface="Calibri"/>
                <a:sym typeface="Calibri"/>
              </a:rPr>
              <a:t> and not </a:t>
            </a:r>
            <a:r>
              <a:rPr lang="en-US" sz="1800">
                <a:solidFill>
                  <a:srgbClr val="FF0000"/>
                </a:solidFill>
                <a:latin typeface="Calibri"/>
                <a:ea typeface="Calibri"/>
                <a:cs typeface="Calibri"/>
                <a:sym typeface="Calibri"/>
              </a:rPr>
              <a:t>d</a:t>
            </a:r>
            <a:r>
              <a:rPr lang="en-US" sz="1800">
                <a:solidFill>
                  <a:schemeClr val="dk1"/>
                </a:solidFill>
                <a:latin typeface="Calibri"/>
                <a:ea typeface="Calibri"/>
                <a:cs typeface="Calibri"/>
                <a:sym typeface="Calibri"/>
              </a:rPr>
              <a:t>ockerfile   heyyyyyyy did see that? shine your                         no no mistake</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docker build -t  devopseasylearning/test:001  .  </a:t>
            </a:r>
            <a:r>
              <a:rPr lang="en-US" sz="1800">
                <a:solidFill>
                  <a:schemeClr val="dk1"/>
                </a:solidFill>
                <a:latin typeface="Calibri"/>
                <a:ea typeface="Calibri"/>
                <a:cs typeface="Calibri"/>
                <a:sym typeface="Calibri"/>
              </a:rPr>
              <a:t>    # here docker will use the default Dockerfile since it has not been specified and if docker does not see a file called Dockerfile in your current repository docker will fault the command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 docker build -f  devopseasylearning/test:001 -f  odilia_dockerfile .</a:t>
            </a:r>
            <a:r>
              <a:rPr lang="en-US" sz="1800">
                <a:solidFill>
                  <a:schemeClr val="dk1"/>
                </a:solidFill>
                <a:latin typeface="Calibri"/>
                <a:ea typeface="Calibri"/>
                <a:cs typeface="Calibri"/>
                <a:sym typeface="Calibri"/>
              </a:rPr>
              <a:t>  # here docker will use the dockerfile (odilia_dockerfile) provided </a:t>
            </a:r>
            <a:endParaRPr sz="1800">
              <a:solidFill>
                <a:schemeClr val="dk1"/>
              </a:solidFill>
              <a:latin typeface="Calibri"/>
              <a:ea typeface="Calibri"/>
              <a:cs typeface="Calibri"/>
              <a:sym typeface="Calibri"/>
            </a:endParaRPr>
          </a:p>
        </p:txBody>
      </p:sp>
      <p:pic>
        <p:nvPicPr>
          <p:cNvPr id="1155" name="Google Shape;1155;p102"/>
          <p:cNvPicPr preferRelativeResize="0"/>
          <p:nvPr/>
        </p:nvPicPr>
        <p:blipFill>
          <a:blip r:embed="rId3">
            <a:alphaModFix/>
          </a:blip>
          <a:stretch>
            <a:fillRect/>
          </a:stretch>
        </p:blipFill>
        <p:spPr>
          <a:xfrm>
            <a:off x="8104525" y="2696522"/>
            <a:ext cx="1088350" cy="1088350"/>
          </a:xfrm>
          <a:prstGeom prst="rect">
            <a:avLst/>
          </a:prstGeom>
          <a:noFill/>
          <a:ln>
            <a:noFill/>
          </a:ln>
        </p:spPr>
      </p:pic>
      <p:pic>
        <p:nvPicPr>
          <p:cNvPr id="1156" name="Google Shape;1156;p102" descr="Logo&#10;&#10;Description automatically generated"/>
          <p:cNvPicPr preferRelativeResize="0"/>
          <p:nvPr/>
        </p:nvPicPr>
        <p:blipFill rotWithShape="1">
          <a:blip r:embed="rId4">
            <a:alphaModFix/>
          </a:blip>
          <a:srcRect/>
          <a:stretch/>
        </p:blipFill>
        <p:spPr>
          <a:xfrm>
            <a:off x="10490469" y="4"/>
            <a:ext cx="1701525" cy="85075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1" name="Google Shape;1161;g2742d2851f6_0_6"/>
          <p:cNvSpPr txBox="1"/>
          <p:nvPr/>
        </p:nvSpPr>
        <p:spPr>
          <a:xfrm>
            <a:off x="1319753" y="329939"/>
            <a:ext cx="88422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dk1"/>
                </a:solidFill>
                <a:latin typeface="Calibri"/>
                <a:ea typeface="Calibri"/>
                <a:cs typeface="Calibri"/>
                <a:sym typeface="Calibri"/>
              </a:rPr>
              <a:t>Dockerfile reference</a:t>
            </a:r>
            <a:endParaRPr/>
          </a:p>
        </p:txBody>
      </p:sp>
      <p:sp>
        <p:nvSpPr>
          <p:cNvPr id="1162" name="Google Shape;1162;g2742d2851f6_0_6"/>
          <p:cNvSpPr txBox="1"/>
          <p:nvPr/>
        </p:nvSpPr>
        <p:spPr>
          <a:xfrm>
            <a:off x="725864" y="1659118"/>
            <a:ext cx="9898200" cy="2862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Docker can build images automatically by reading the instructions from a Dockerfile. A Dockerfile is a text document that contains all the commands a user could call on the command line to assemble an image. Using docker build users can create an automated build that executes several command-line instructions in succession.</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A Dockerfile is a text document (without a file extension) that contains the instructions to set up an environment for a Docker container. You can build a Docker image using a Dockerfile.</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163" name="Google Shape;1163;g2742d2851f6_0_6" descr="Logo&#10;&#10;Description automatically generated"/>
          <p:cNvPicPr preferRelativeResize="0"/>
          <p:nvPr/>
        </p:nvPicPr>
        <p:blipFill rotWithShape="1">
          <a:blip r:embed="rId3">
            <a:alphaModFix/>
          </a:blip>
          <a:srcRect/>
          <a:stretch/>
        </p:blipFill>
        <p:spPr>
          <a:xfrm>
            <a:off x="10490469" y="4"/>
            <a:ext cx="1701525" cy="85075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g2742d2851f6_0_18"/>
          <p:cNvSpPr txBox="1"/>
          <p:nvPr/>
        </p:nvSpPr>
        <p:spPr>
          <a:xfrm>
            <a:off x="1319753" y="329939"/>
            <a:ext cx="88422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dk1"/>
                </a:solidFill>
                <a:latin typeface="Calibri"/>
                <a:ea typeface="Calibri"/>
                <a:cs typeface="Calibri"/>
                <a:sym typeface="Calibri"/>
              </a:rPr>
              <a:t>Dockerfile reference</a:t>
            </a:r>
            <a:endParaRPr/>
          </a:p>
        </p:txBody>
      </p:sp>
      <p:sp>
        <p:nvSpPr>
          <p:cNvPr id="1169" name="Google Shape;1169;g2742d2851f6_0_18"/>
          <p:cNvSpPr/>
          <p:nvPr/>
        </p:nvSpPr>
        <p:spPr>
          <a:xfrm>
            <a:off x="1865350" y="1116675"/>
            <a:ext cx="8004312" cy="2992248"/>
          </a:xfrm>
          <a:prstGeom prst="cloud">
            <a:avLst/>
          </a:prstGeom>
          <a:solidFill>
            <a:srgbClr val="00FF00"/>
          </a:solid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2400"/>
              </a:spcBef>
              <a:spcAft>
                <a:spcPts val="0"/>
              </a:spcAft>
              <a:buNone/>
            </a:pPr>
            <a:r>
              <a:rPr lang="en-US" sz="1900" b="1">
                <a:solidFill>
                  <a:srgbClr val="000000"/>
                </a:solidFill>
              </a:rPr>
              <a:t>How </a:t>
            </a:r>
            <a:r>
              <a:rPr lang="en-US" sz="1900" b="1"/>
              <a:t>set the base Operating System of the image in Dockerfile </a:t>
            </a:r>
            <a:r>
              <a:rPr lang="en-US" sz="1900" b="1">
                <a:solidFill>
                  <a:srgbClr val="000000"/>
                </a:solidFill>
              </a:rPr>
              <a:t> ?</a:t>
            </a:r>
            <a:endParaRPr/>
          </a:p>
        </p:txBody>
      </p:sp>
      <p:sp>
        <p:nvSpPr>
          <p:cNvPr id="1170" name="Google Shape;1170;g2742d2851f6_0_18"/>
          <p:cNvSpPr/>
          <p:nvPr/>
        </p:nvSpPr>
        <p:spPr>
          <a:xfrm>
            <a:off x="2007775" y="4286225"/>
            <a:ext cx="5629500" cy="2190600"/>
          </a:xfrm>
          <a:prstGeom prst="pie">
            <a:avLst>
              <a:gd name="adj1" fmla="val 0"/>
              <a:gd name="adj2" fmla="val 16200000"/>
            </a:avLst>
          </a:prstGeom>
          <a:solidFill>
            <a:srgbClr val="EEEEEE"/>
          </a:solidFill>
          <a:ln w="3810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3700" b="1"/>
              <a:t>FROM</a:t>
            </a:r>
            <a:endParaRPr sz="3400" b="1"/>
          </a:p>
        </p:txBody>
      </p:sp>
      <p:sp>
        <p:nvSpPr>
          <p:cNvPr id="1171" name="Google Shape;1171;g2742d2851f6_0_18"/>
          <p:cNvSpPr/>
          <p:nvPr/>
        </p:nvSpPr>
        <p:spPr>
          <a:xfrm rot="2566435">
            <a:off x="9046275" y="1050447"/>
            <a:ext cx="3342329" cy="700358"/>
          </a:xfrm>
          <a:prstGeom prst="round2DiagRect">
            <a:avLst>
              <a:gd name="adj1" fmla="val 16667"/>
              <a:gd name="adj2" fmla="val 9611"/>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2600" b="1">
                <a:solidFill>
                  <a:srgbClr val="00FF00"/>
                </a:solidFill>
                <a:latin typeface="Calibri"/>
                <a:ea typeface="Calibri"/>
                <a:cs typeface="Calibri"/>
                <a:sym typeface="Calibri"/>
              </a:rPr>
              <a:t>FROM</a:t>
            </a:r>
            <a:r>
              <a:rPr lang="en-US" sz="2600" b="1">
                <a:solidFill>
                  <a:schemeClr val="dk1"/>
                </a:solidFill>
                <a:latin typeface="Calibri"/>
                <a:ea typeface="Calibri"/>
                <a:cs typeface="Calibri"/>
                <a:sym typeface="Calibri"/>
              </a:rPr>
              <a:t>  and NOT  from </a:t>
            </a:r>
            <a:endParaRPr sz="2600" b="1"/>
          </a:p>
        </p:txBody>
      </p:sp>
      <p:pic>
        <p:nvPicPr>
          <p:cNvPr id="1172" name="Google Shape;1172;g2742d2851f6_0_18" descr="Logo&#10;&#10;Description automatically generated"/>
          <p:cNvPicPr preferRelativeResize="0"/>
          <p:nvPr/>
        </p:nvPicPr>
        <p:blipFill rotWithShape="1">
          <a:blip r:embed="rId3">
            <a:alphaModFix/>
          </a:blip>
          <a:srcRect/>
          <a:stretch/>
        </p:blipFill>
        <p:spPr>
          <a:xfrm>
            <a:off x="10490469" y="4"/>
            <a:ext cx="1701525" cy="85075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g2742d2851f6_0_0"/>
          <p:cNvSpPr txBox="1"/>
          <p:nvPr/>
        </p:nvSpPr>
        <p:spPr>
          <a:xfrm>
            <a:off x="1319753" y="329939"/>
            <a:ext cx="88422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dk1"/>
                </a:solidFill>
                <a:latin typeface="Calibri"/>
                <a:ea typeface="Calibri"/>
                <a:cs typeface="Calibri"/>
                <a:sym typeface="Calibri"/>
              </a:rPr>
              <a:t>Dockerfile reference</a:t>
            </a:r>
            <a:endParaRPr/>
          </a:p>
        </p:txBody>
      </p:sp>
      <p:sp>
        <p:nvSpPr>
          <p:cNvPr id="1178" name="Google Shape;1178;g2742d2851f6_0_0"/>
          <p:cNvSpPr txBox="1"/>
          <p:nvPr/>
        </p:nvSpPr>
        <p:spPr>
          <a:xfrm>
            <a:off x="725864" y="1659118"/>
            <a:ext cx="98982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FROM </a:t>
            </a:r>
            <a:endParaRPr b="1"/>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179" name="Google Shape;1179;g2742d2851f6_0_0"/>
          <p:cNvPicPr preferRelativeResize="0"/>
          <p:nvPr/>
        </p:nvPicPr>
        <p:blipFill>
          <a:blip r:embed="rId3">
            <a:alphaModFix/>
          </a:blip>
          <a:stretch>
            <a:fillRect/>
          </a:stretch>
        </p:blipFill>
        <p:spPr>
          <a:xfrm>
            <a:off x="3299400" y="1257300"/>
            <a:ext cx="6164199" cy="5600698"/>
          </a:xfrm>
          <a:prstGeom prst="rect">
            <a:avLst/>
          </a:prstGeom>
          <a:noFill/>
          <a:ln>
            <a:noFill/>
          </a:ln>
        </p:spPr>
      </p:pic>
      <p:pic>
        <p:nvPicPr>
          <p:cNvPr id="1180" name="Google Shape;1180;g2742d2851f6_0_0" descr="Logo&#10;&#10;Description automatically generated"/>
          <p:cNvPicPr preferRelativeResize="0"/>
          <p:nvPr/>
        </p:nvPicPr>
        <p:blipFill rotWithShape="1">
          <a:blip r:embed="rId4">
            <a:alphaModFix/>
          </a:blip>
          <a:srcRect/>
          <a:stretch/>
        </p:blipFill>
        <p:spPr>
          <a:xfrm>
            <a:off x="10490469" y="4"/>
            <a:ext cx="1701525" cy="8507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5" name="Google Shape;1185;g2742d2851f6_0_12"/>
          <p:cNvSpPr txBox="1"/>
          <p:nvPr/>
        </p:nvSpPr>
        <p:spPr>
          <a:xfrm>
            <a:off x="1319753" y="329939"/>
            <a:ext cx="88422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dk1"/>
                </a:solidFill>
                <a:latin typeface="Calibri"/>
                <a:ea typeface="Calibri"/>
                <a:cs typeface="Calibri"/>
                <a:sym typeface="Calibri"/>
              </a:rPr>
              <a:t>Dockerfile reference</a:t>
            </a:r>
            <a:endParaRPr/>
          </a:p>
        </p:txBody>
      </p:sp>
      <p:sp>
        <p:nvSpPr>
          <p:cNvPr id="1186" name="Google Shape;1186;g2742d2851f6_0_12"/>
          <p:cNvSpPr txBox="1"/>
          <p:nvPr/>
        </p:nvSpPr>
        <p:spPr>
          <a:xfrm>
            <a:off x="725864" y="1659118"/>
            <a:ext cx="9898200" cy="3524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300" b="1">
                <a:solidFill>
                  <a:srgbClr val="00FF00"/>
                </a:solidFill>
                <a:latin typeface="Calibri"/>
                <a:ea typeface="Calibri"/>
                <a:cs typeface="Calibri"/>
                <a:sym typeface="Calibri"/>
              </a:rPr>
              <a:t>FROM </a:t>
            </a:r>
            <a:endParaRPr sz="4300" b="1">
              <a:solidFill>
                <a:srgbClr val="00FF00"/>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This help set the Operating system you want your image to have meaning the operating system your any container spinned with this docker image will have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FROM ubuntu:20.04          # meaning the OS of the image will be ubuntu 20.04</a:t>
            </a:r>
            <a:endParaRPr sz="1800">
              <a:solidFill>
                <a:schemeClr val="dk1"/>
              </a:solidFill>
              <a:latin typeface="Calibri"/>
              <a:ea typeface="Calibri"/>
              <a:cs typeface="Calibri"/>
              <a:sym typeface="Calibri"/>
            </a:endParaRPr>
          </a:p>
          <a:p>
            <a:pPr marL="0" lvl="0" indent="0" algn="l" rtl="0">
              <a:spcBef>
                <a:spcPts val="0"/>
              </a:spcBef>
              <a:spcAft>
                <a:spcPts val="0"/>
              </a:spcAft>
              <a:buNone/>
            </a:pPr>
            <a:r>
              <a:rPr lang="en-US" sz="1800">
                <a:solidFill>
                  <a:schemeClr val="dk1"/>
                </a:solidFill>
                <a:latin typeface="Calibri"/>
                <a:ea typeface="Calibri"/>
                <a:cs typeface="Calibri"/>
                <a:sym typeface="Calibri"/>
              </a:rPr>
              <a:t>FROM centos                     # meaning the OS of the image will be centos</a:t>
            </a:r>
            <a:endParaRPr sz="1800">
              <a:solidFill>
                <a:schemeClr val="dk1"/>
              </a:solidFill>
              <a:latin typeface="Calibri"/>
              <a:ea typeface="Calibri"/>
              <a:cs typeface="Calibri"/>
              <a:sym typeface="Calibri"/>
            </a:endParaRPr>
          </a:p>
          <a:p>
            <a:pPr marL="0" lvl="0" indent="0" algn="l" rtl="0">
              <a:spcBef>
                <a:spcPts val="0"/>
              </a:spcBef>
              <a:spcAft>
                <a:spcPts val="0"/>
              </a:spcAft>
              <a:buNone/>
            </a:pPr>
            <a:r>
              <a:rPr lang="en-US" sz="1800">
                <a:solidFill>
                  <a:schemeClr val="dk1"/>
                </a:solidFill>
                <a:latin typeface="Calibri"/>
                <a:ea typeface="Calibri"/>
                <a:cs typeface="Calibri"/>
                <a:sym typeface="Calibri"/>
              </a:rPr>
              <a:t>FROM alpine                     # meaning the OS of the image will be alpine</a:t>
            </a:r>
            <a:endParaRPr sz="1800">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US" sz="1800">
                <a:solidFill>
                  <a:schemeClr val="dk1"/>
                </a:solidFill>
                <a:latin typeface="Calibri"/>
                <a:ea typeface="Calibri"/>
                <a:cs typeface="Calibri"/>
                <a:sym typeface="Calibri"/>
              </a:rPr>
              <a:t>FROM redhat                   # meaning the OS of the image will be redhat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187" name="Google Shape;1187;g2742d2851f6_0_12" descr="Logo&#10;&#10;Description automatically generated"/>
          <p:cNvPicPr preferRelativeResize="0"/>
          <p:nvPr/>
        </p:nvPicPr>
        <p:blipFill rotWithShape="1">
          <a:blip r:embed="rId3">
            <a:alphaModFix/>
          </a:blip>
          <a:srcRect/>
          <a:stretch/>
        </p:blipFill>
        <p:spPr>
          <a:xfrm>
            <a:off x="10490469" y="4"/>
            <a:ext cx="1701525" cy="85075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103"/>
          <p:cNvSpPr txBox="1"/>
          <p:nvPr/>
        </p:nvSpPr>
        <p:spPr>
          <a:xfrm>
            <a:off x="1319753" y="329939"/>
            <a:ext cx="884234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alibri"/>
                <a:ea typeface="Calibri"/>
                <a:cs typeface="Calibri"/>
                <a:sym typeface="Calibri"/>
              </a:rPr>
              <a:t>The Dockerfile explained line by line below</a:t>
            </a:r>
            <a:endParaRPr sz="3600" b="1">
              <a:solidFill>
                <a:schemeClr val="dk1"/>
              </a:solidFill>
              <a:latin typeface="Calibri"/>
              <a:ea typeface="Calibri"/>
              <a:cs typeface="Calibri"/>
              <a:sym typeface="Calibri"/>
            </a:endParaRPr>
          </a:p>
        </p:txBody>
      </p:sp>
      <p:pic>
        <p:nvPicPr>
          <p:cNvPr id="1193" name="Google Shape;1193;p103"/>
          <p:cNvPicPr preferRelativeResize="0"/>
          <p:nvPr/>
        </p:nvPicPr>
        <p:blipFill rotWithShape="1">
          <a:blip r:embed="rId3">
            <a:alphaModFix/>
          </a:blip>
          <a:srcRect/>
          <a:stretch/>
        </p:blipFill>
        <p:spPr>
          <a:xfrm>
            <a:off x="101600" y="1061869"/>
            <a:ext cx="5994400" cy="990600"/>
          </a:xfrm>
          <a:prstGeom prst="rect">
            <a:avLst/>
          </a:prstGeom>
          <a:noFill/>
          <a:ln>
            <a:noFill/>
          </a:ln>
        </p:spPr>
      </p:pic>
      <p:sp>
        <p:nvSpPr>
          <p:cNvPr id="1194" name="Google Shape;1194;p103"/>
          <p:cNvSpPr txBox="1"/>
          <p:nvPr/>
        </p:nvSpPr>
        <p:spPr>
          <a:xfrm>
            <a:off x="182880" y="2151529"/>
            <a:ext cx="4948518" cy="37548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dk1"/>
                </a:solidFill>
                <a:latin typeface="Calibri"/>
                <a:ea typeface="Calibri"/>
                <a:cs typeface="Calibri"/>
                <a:sym typeface="Calibri"/>
              </a:rPr>
              <a:t>Most docker files start from a ‘parent’ image. </a:t>
            </a:r>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The parent image is added through the </a:t>
            </a:r>
            <a:r>
              <a:rPr lang="en-US" sz="1100">
                <a:solidFill>
                  <a:schemeClr val="dk1"/>
                </a:solidFill>
                <a:highlight>
                  <a:srgbClr val="FFFF00"/>
                </a:highlight>
                <a:latin typeface="Calibri"/>
                <a:ea typeface="Calibri"/>
                <a:cs typeface="Calibri"/>
                <a:sym typeface="Calibri"/>
              </a:rPr>
              <a:t>FROM</a:t>
            </a:r>
            <a:r>
              <a:rPr lang="en-US" sz="1100">
                <a:solidFill>
                  <a:schemeClr val="dk1"/>
                </a:solidFill>
                <a:latin typeface="Calibri"/>
                <a:ea typeface="Calibri"/>
                <a:cs typeface="Calibri"/>
                <a:sym typeface="Calibri"/>
              </a:rPr>
              <a:t> keyword. Your image builds upon the parent image. We add the official Ubuntu image using.  </a:t>
            </a:r>
            <a:r>
              <a:rPr lang="en-US" sz="1100">
                <a:solidFill>
                  <a:schemeClr val="dk1"/>
                </a:solidFill>
                <a:highlight>
                  <a:srgbClr val="FFFF00"/>
                </a:highlight>
                <a:latin typeface="Calibri"/>
                <a:ea typeface="Calibri"/>
                <a:cs typeface="Calibri"/>
                <a:sym typeface="Calibri"/>
              </a:rPr>
              <a:t>FROM ubuntu: latest</a:t>
            </a:r>
            <a:r>
              <a:rPr lang="en-US" sz="1100">
                <a:solidFill>
                  <a:schemeClr val="dk1"/>
                </a:solidFill>
                <a:latin typeface="Calibri"/>
                <a:ea typeface="Calibri"/>
                <a:cs typeface="Calibri"/>
                <a:sym typeface="Calibri"/>
              </a:rPr>
              <a:t>.</a:t>
            </a:r>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It can be an official or non official image</a:t>
            </a:r>
            <a:endParaRPr/>
          </a:p>
          <a:p>
            <a:pPr marL="0" marR="0" lvl="0" indent="0" algn="l" rtl="0">
              <a:spcBef>
                <a:spcPts val="0"/>
              </a:spcBef>
              <a:spcAft>
                <a:spcPts val="0"/>
              </a:spcAft>
              <a:buNone/>
            </a:pPr>
            <a:endParaRPr sz="110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Notice that from is in capital letter , in docker all instructions are in capital letter ( FROM RUN WORKDIR…etc)</a:t>
            </a:r>
            <a:endParaRPr/>
          </a:p>
          <a:p>
            <a:pPr marL="0" marR="0" lvl="0" indent="0" algn="l" rtl="0">
              <a:spcBef>
                <a:spcPts val="0"/>
              </a:spcBef>
              <a:spcAft>
                <a:spcPts val="0"/>
              </a:spcAft>
              <a:buNone/>
            </a:pPr>
            <a:r>
              <a:rPr lang="en-US" sz="1100">
                <a:solidFill>
                  <a:schemeClr val="dk1"/>
                </a:solidFill>
                <a:highlight>
                  <a:srgbClr val="FFFF00"/>
                </a:highlight>
                <a:latin typeface="Calibri"/>
                <a:ea typeface="Calibri"/>
                <a:cs typeface="Calibri"/>
                <a:sym typeface="Calibri"/>
              </a:rPr>
              <a:t>FROM</a:t>
            </a:r>
            <a:r>
              <a:rPr lang="en-US" sz="1100">
                <a:solidFill>
                  <a:schemeClr val="dk1"/>
                </a:solidFill>
                <a:latin typeface="Calibri"/>
                <a:ea typeface="Calibri"/>
                <a:cs typeface="Calibri"/>
                <a:sym typeface="Calibri"/>
              </a:rPr>
              <a:t>  should always be the first line of a Dockerfile</a:t>
            </a:r>
            <a:endParaRPr/>
          </a:p>
          <a:p>
            <a:pPr marL="0" marR="0" lvl="0" indent="0" algn="l" rtl="0">
              <a:spcBef>
                <a:spcPts val="0"/>
              </a:spcBef>
              <a:spcAft>
                <a:spcPts val="0"/>
              </a:spcAft>
              <a:buNone/>
            </a:pPr>
            <a:endParaRPr sz="1100">
              <a:solidFill>
                <a:schemeClr val="dk1"/>
              </a:solidFill>
              <a:latin typeface="Calibri"/>
              <a:ea typeface="Calibri"/>
              <a:cs typeface="Calibri"/>
              <a:sym typeface="Calibri"/>
            </a:endParaRPr>
          </a:p>
          <a:p>
            <a:pPr marL="0" marR="0" lvl="0" indent="0" algn="l" rtl="0">
              <a:spcBef>
                <a:spcPts val="0"/>
              </a:spcBef>
              <a:spcAft>
                <a:spcPts val="0"/>
              </a:spcAft>
              <a:buNone/>
            </a:pPr>
            <a:endParaRPr sz="1100">
              <a:solidFill>
                <a:schemeClr val="dk1"/>
              </a:solidFill>
              <a:latin typeface="Calibri"/>
              <a:ea typeface="Calibri"/>
              <a:cs typeface="Calibri"/>
              <a:sym typeface="Calibri"/>
            </a:endParaRPr>
          </a:p>
          <a:p>
            <a:pPr marL="0" marR="0" lvl="0" indent="0" algn="l" rtl="0">
              <a:spcBef>
                <a:spcPts val="0"/>
              </a:spcBef>
              <a:spcAft>
                <a:spcPts val="0"/>
              </a:spcAft>
              <a:buNone/>
            </a:pPr>
            <a:endParaRPr sz="110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So what happen when your write FROM ubuntu:20.04</a:t>
            </a:r>
            <a:endParaRPr/>
          </a:p>
          <a:p>
            <a:pPr marL="0" marR="0" lvl="0" indent="0" algn="l" rtl="0">
              <a:spcBef>
                <a:spcPts val="0"/>
              </a:spcBef>
              <a:spcAft>
                <a:spcPts val="0"/>
              </a:spcAft>
              <a:buNone/>
            </a:pPr>
            <a:endParaRPr sz="110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Docker will start a container in the background a run all other instruction on it </a:t>
            </a:r>
            <a:endParaRPr/>
          </a:p>
          <a:p>
            <a:pPr marL="0" marR="0" lvl="0" indent="0" algn="l" rtl="0">
              <a:spcBef>
                <a:spcPts val="0"/>
              </a:spcBef>
              <a:spcAft>
                <a:spcPts val="0"/>
              </a:spcAft>
              <a:buNone/>
            </a:pPr>
            <a:endParaRPr sz="1100">
              <a:solidFill>
                <a:schemeClr val="dk1"/>
              </a:solidFill>
              <a:latin typeface="Calibri"/>
              <a:ea typeface="Calibri"/>
              <a:cs typeface="Calibri"/>
              <a:sym typeface="Calibri"/>
            </a:endParaRPr>
          </a:p>
          <a:p>
            <a:pPr marL="0" marR="0" lvl="0" indent="0" algn="l" rtl="0">
              <a:spcBef>
                <a:spcPts val="0"/>
              </a:spcBef>
              <a:spcAft>
                <a:spcPts val="0"/>
              </a:spcAft>
              <a:buNone/>
            </a:pPr>
            <a:endParaRPr sz="1100">
              <a:solidFill>
                <a:schemeClr val="dk1"/>
              </a:solidFill>
              <a:latin typeface="Calibri"/>
              <a:ea typeface="Calibri"/>
              <a:cs typeface="Calibri"/>
              <a:sym typeface="Calibri"/>
            </a:endParaRPr>
          </a:p>
          <a:p>
            <a:pPr marL="0" marR="0" lvl="0" indent="0" algn="l" rtl="0">
              <a:spcBef>
                <a:spcPts val="0"/>
              </a:spcBef>
              <a:spcAft>
                <a:spcPts val="0"/>
              </a:spcAft>
              <a:buNone/>
            </a:pPr>
            <a:endParaRPr sz="1100">
              <a:solidFill>
                <a:schemeClr val="dk1"/>
              </a:solidFill>
              <a:latin typeface="Calibri"/>
              <a:ea typeface="Calibri"/>
              <a:cs typeface="Calibri"/>
              <a:sym typeface="Calibri"/>
            </a:endParaRPr>
          </a:p>
          <a:p>
            <a:pPr marL="0" marR="0" lvl="0" indent="0" algn="l" rtl="0">
              <a:spcBef>
                <a:spcPts val="0"/>
              </a:spcBef>
              <a:spcAft>
                <a:spcPts val="0"/>
              </a:spcAft>
              <a:buNone/>
            </a:pPr>
            <a:endParaRPr sz="110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b="1">
                <a:solidFill>
                  <a:schemeClr val="dk1"/>
                </a:solidFill>
                <a:latin typeface="Calibri"/>
                <a:ea typeface="Calibri"/>
                <a:cs typeface="Calibri"/>
                <a:sym typeface="Calibri"/>
              </a:rPr>
              <a:t>$ FROM ubuntu:20.04</a:t>
            </a:r>
            <a:endParaRPr/>
          </a:p>
          <a:p>
            <a:pPr marL="0" marR="0" lvl="0" indent="0" algn="l" rtl="0">
              <a:spcBef>
                <a:spcPts val="0"/>
              </a:spcBef>
              <a:spcAft>
                <a:spcPts val="0"/>
              </a:spcAft>
              <a:buNone/>
            </a:pPr>
            <a:endParaRPr sz="1100">
              <a:solidFill>
                <a:schemeClr val="dk1"/>
              </a:solidFill>
              <a:latin typeface="Calibri"/>
              <a:ea typeface="Calibri"/>
              <a:cs typeface="Calibri"/>
              <a:sym typeface="Calibri"/>
            </a:endParaRPr>
          </a:p>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195" name="Google Shape;1195;p103"/>
          <p:cNvSpPr/>
          <p:nvPr/>
        </p:nvSpPr>
        <p:spPr>
          <a:xfrm>
            <a:off x="7060603" y="1536569"/>
            <a:ext cx="3101491" cy="1561633"/>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The FROM instruction tells docker which environment you would like to use </a:t>
            </a:r>
            <a:endParaRPr/>
          </a:p>
        </p:txBody>
      </p:sp>
      <p:sp>
        <p:nvSpPr>
          <p:cNvPr id="1196" name="Google Shape;1196;p103"/>
          <p:cNvSpPr/>
          <p:nvPr/>
        </p:nvSpPr>
        <p:spPr>
          <a:xfrm>
            <a:off x="5615492" y="4055633"/>
            <a:ext cx="6088828" cy="2237591"/>
          </a:xfrm>
          <a:prstGeom prst="roundRect">
            <a:avLst>
              <a:gd name="adj" fmla="val 16667"/>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You can only have one FROM instruction is your Dockerfile</a:t>
            </a: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Well that is true to some extern (single stage image)</a:t>
            </a: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We will come back to it on class (multi stage image)</a:t>
            </a:r>
            <a:endParaRPr/>
          </a:p>
        </p:txBody>
      </p:sp>
      <p:pic>
        <p:nvPicPr>
          <p:cNvPr id="1197" name="Google Shape;1197;p103" descr="Logo&#10;&#10;Description automatically generated"/>
          <p:cNvPicPr preferRelativeResize="0"/>
          <p:nvPr/>
        </p:nvPicPr>
        <p:blipFill rotWithShape="1">
          <a:blip r:embed="rId4">
            <a:alphaModFix/>
          </a:blip>
          <a:srcRect/>
          <a:stretch/>
        </p:blipFill>
        <p:spPr>
          <a:xfrm>
            <a:off x="10490469" y="4"/>
            <a:ext cx="1701525" cy="85075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g2742d2851f6_0_27"/>
          <p:cNvSpPr txBox="1"/>
          <p:nvPr/>
        </p:nvSpPr>
        <p:spPr>
          <a:xfrm>
            <a:off x="1319753" y="329939"/>
            <a:ext cx="88422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dk1"/>
                </a:solidFill>
                <a:latin typeface="Calibri"/>
                <a:ea typeface="Calibri"/>
                <a:cs typeface="Calibri"/>
                <a:sym typeface="Calibri"/>
              </a:rPr>
              <a:t>Dockerfile reference</a:t>
            </a:r>
            <a:endParaRPr/>
          </a:p>
        </p:txBody>
      </p:sp>
      <p:sp>
        <p:nvSpPr>
          <p:cNvPr id="1203" name="Google Shape;1203;g2742d2851f6_0_27"/>
          <p:cNvSpPr/>
          <p:nvPr/>
        </p:nvSpPr>
        <p:spPr>
          <a:xfrm>
            <a:off x="1865350" y="1116675"/>
            <a:ext cx="8004312" cy="2992248"/>
          </a:xfrm>
          <a:prstGeom prst="cloud">
            <a:avLst/>
          </a:prstGeom>
          <a:solidFill>
            <a:srgbClr val="00FF00"/>
          </a:solid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2400"/>
              </a:spcBef>
              <a:spcAft>
                <a:spcPts val="0"/>
              </a:spcAft>
              <a:buNone/>
            </a:pPr>
            <a:r>
              <a:rPr lang="en-US" sz="1900" b="1">
                <a:solidFill>
                  <a:srgbClr val="000000"/>
                </a:solidFill>
              </a:rPr>
              <a:t>How </a:t>
            </a:r>
            <a:r>
              <a:rPr lang="en-US" sz="1900" b="1"/>
              <a:t>to add metadata  in Dockerfile </a:t>
            </a:r>
            <a:r>
              <a:rPr lang="en-US" sz="1900" b="1">
                <a:solidFill>
                  <a:srgbClr val="000000"/>
                </a:solidFill>
              </a:rPr>
              <a:t> ?</a:t>
            </a:r>
            <a:endParaRPr/>
          </a:p>
        </p:txBody>
      </p:sp>
      <p:sp>
        <p:nvSpPr>
          <p:cNvPr id="1204" name="Google Shape;1204;g2742d2851f6_0_27"/>
          <p:cNvSpPr/>
          <p:nvPr/>
        </p:nvSpPr>
        <p:spPr>
          <a:xfrm>
            <a:off x="2007775" y="4286225"/>
            <a:ext cx="5629500" cy="2190600"/>
          </a:xfrm>
          <a:prstGeom prst="pie">
            <a:avLst>
              <a:gd name="adj1" fmla="val 0"/>
              <a:gd name="adj2" fmla="val 16200000"/>
            </a:avLst>
          </a:prstGeom>
          <a:solidFill>
            <a:srgbClr val="EEEEEE"/>
          </a:solidFill>
          <a:ln w="3810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3700" b="1"/>
              <a:t>LABEL</a:t>
            </a:r>
            <a:endParaRPr sz="3400" b="1"/>
          </a:p>
        </p:txBody>
      </p:sp>
      <p:sp>
        <p:nvSpPr>
          <p:cNvPr id="1205" name="Google Shape;1205;g2742d2851f6_0_27"/>
          <p:cNvSpPr/>
          <p:nvPr/>
        </p:nvSpPr>
        <p:spPr>
          <a:xfrm rot="2566435">
            <a:off x="9046275" y="1050447"/>
            <a:ext cx="3342329" cy="700358"/>
          </a:xfrm>
          <a:prstGeom prst="round2DiagRect">
            <a:avLst>
              <a:gd name="adj1" fmla="val 16667"/>
              <a:gd name="adj2" fmla="val 9611"/>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600" b="1">
                <a:solidFill>
                  <a:srgbClr val="00FF00"/>
                </a:solidFill>
                <a:latin typeface="Calibri"/>
                <a:ea typeface="Calibri"/>
                <a:cs typeface="Calibri"/>
                <a:sym typeface="Calibri"/>
              </a:rPr>
              <a:t>LABEL </a:t>
            </a:r>
            <a:r>
              <a:rPr lang="en-US" sz="2600" b="1">
                <a:solidFill>
                  <a:schemeClr val="dk1"/>
                </a:solidFill>
                <a:latin typeface="Calibri"/>
                <a:ea typeface="Calibri"/>
                <a:cs typeface="Calibri"/>
                <a:sym typeface="Calibri"/>
              </a:rPr>
              <a:t>  and NOT  label </a:t>
            </a:r>
            <a:endParaRPr sz="2600" b="1"/>
          </a:p>
        </p:txBody>
      </p:sp>
      <p:pic>
        <p:nvPicPr>
          <p:cNvPr id="1206" name="Google Shape;1206;g2742d2851f6_0_27" descr="Logo&#10;&#10;Description automatically generated"/>
          <p:cNvPicPr preferRelativeResize="0"/>
          <p:nvPr/>
        </p:nvPicPr>
        <p:blipFill rotWithShape="1">
          <a:blip r:embed="rId3">
            <a:alphaModFix/>
          </a:blip>
          <a:srcRect/>
          <a:stretch/>
        </p:blipFill>
        <p:spPr>
          <a:xfrm>
            <a:off x="10490469" y="4"/>
            <a:ext cx="1701525" cy="85075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Google Shape;1211;p104"/>
          <p:cNvSpPr txBox="1"/>
          <p:nvPr/>
        </p:nvSpPr>
        <p:spPr>
          <a:xfrm>
            <a:off x="1319753" y="329939"/>
            <a:ext cx="884234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alibri"/>
                <a:ea typeface="Calibri"/>
                <a:cs typeface="Calibri"/>
                <a:sym typeface="Calibri"/>
              </a:rPr>
              <a:t>The Dockerfile explained line by line below</a:t>
            </a:r>
            <a:endParaRPr sz="3600" b="1">
              <a:solidFill>
                <a:schemeClr val="dk1"/>
              </a:solidFill>
              <a:latin typeface="Calibri"/>
              <a:ea typeface="Calibri"/>
              <a:cs typeface="Calibri"/>
              <a:sym typeface="Calibri"/>
            </a:endParaRPr>
          </a:p>
        </p:txBody>
      </p:sp>
      <p:sp>
        <p:nvSpPr>
          <p:cNvPr id="1212" name="Google Shape;1212;p104"/>
          <p:cNvSpPr/>
          <p:nvPr/>
        </p:nvSpPr>
        <p:spPr>
          <a:xfrm>
            <a:off x="6900421" y="1536569"/>
            <a:ext cx="3261674" cy="3836709"/>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The LABEL  instruction set metadata on the dockerfile mostly used to set information of the company or owner of the dockerfile.</a:t>
            </a: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PS: Don’t worry about this instruction I have never seen it on hundred of dockerfile we have at work </a:t>
            </a: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funny right ?</a:t>
            </a:r>
            <a:endParaRPr sz="1800">
              <a:solidFill>
                <a:schemeClr val="lt1"/>
              </a:solidFill>
              <a:latin typeface="Calibri"/>
              <a:ea typeface="Calibri"/>
              <a:cs typeface="Calibri"/>
              <a:sym typeface="Calibri"/>
            </a:endParaRPr>
          </a:p>
        </p:txBody>
      </p:sp>
      <p:pic>
        <p:nvPicPr>
          <p:cNvPr id="1213" name="Google Shape;1213;p104"/>
          <p:cNvPicPr preferRelativeResize="0"/>
          <p:nvPr/>
        </p:nvPicPr>
        <p:blipFill>
          <a:blip r:embed="rId3">
            <a:alphaModFix/>
          </a:blip>
          <a:stretch>
            <a:fillRect/>
          </a:stretch>
        </p:blipFill>
        <p:spPr>
          <a:xfrm>
            <a:off x="476125" y="2146598"/>
            <a:ext cx="5424225" cy="718425"/>
          </a:xfrm>
          <a:prstGeom prst="rect">
            <a:avLst/>
          </a:prstGeom>
          <a:noFill/>
          <a:ln>
            <a:noFill/>
          </a:ln>
        </p:spPr>
      </p:pic>
      <p:sp>
        <p:nvSpPr>
          <p:cNvPr id="1214" name="Google Shape;1214;p104"/>
          <p:cNvSpPr/>
          <p:nvPr/>
        </p:nvSpPr>
        <p:spPr>
          <a:xfrm>
            <a:off x="1838263" y="4780363"/>
            <a:ext cx="3467100" cy="1682700"/>
          </a:xfrm>
          <a:prstGeom prst="flowChartMagneticTap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900" b="1">
                <a:solidFill>
                  <a:srgbClr val="FF0000"/>
                </a:solidFill>
              </a:rPr>
              <a:t>You can use multiple LABEL on the same  Dockerfile</a:t>
            </a:r>
            <a:endParaRPr sz="1900" b="1">
              <a:solidFill>
                <a:srgbClr val="FF0000"/>
              </a:solidFill>
            </a:endParaRPr>
          </a:p>
        </p:txBody>
      </p:sp>
      <p:pic>
        <p:nvPicPr>
          <p:cNvPr id="1215" name="Google Shape;1215;p104"/>
          <p:cNvPicPr preferRelativeResize="0"/>
          <p:nvPr/>
        </p:nvPicPr>
        <p:blipFill>
          <a:blip r:embed="rId4">
            <a:alphaModFix/>
          </a:blip>
          <a:stretch>
            <a:fillRect/>
          </a:stretch>
        </p:blipFill>
        <p:spPr>
          <a:xfrm>
            <a:off x="1071113" y="4907512"/>
            <a:ext cx="1071326" cy="1428426"/>
          </a:xfrm>
          <a:prstGeom prst="rect">
            <a:avLst/>
          </a:prstGeom>
          <a:noFill/>
          <a:ln>
            <a:noFill/>
          </a:ln>
        </p:spPr>
      </p:pic>
      <p:pic>
        <p:nvPicPr>
          <p:cNvPr id="1216" name="Google Shape;1216;p104" descr="Logo&#10;&#10;Description automatically generated"/>
          <p:cNvPicPr preferRelativeResize="0"/>
          <p:nvPr/>
        </p:nvPicPr>
        <p:blipFill rotWithShape="1">
          <a:blip r:embed="rId5">
            <a:alphaModFix/>
          </a:blip>
          <a:srcRect/>
          <a:stretch/>
        </p:blipFill>
        <p:spPr>
          <a:xfrm>
            <a:off x="10490469" y="4"/>
            <a:ext cx="1701525" cy="850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1"/>
          <p:cNvSpPr txBox="1">
            <a:spLocks noGrp="1"/>
          </p:cNvSpPr>
          <p:nvPr>
            <p:ph type="ctrTitle"/>
          </p:nvPr>
        </p:nvSpPr>
        <p:spPr>
          <a:xfrm>
            <a:off x="167125" y="125149"/>
            <a:ext cx="10344807" cy="794774"/>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a:t>Rename an image</a:t>
            </a:r>
            <a:endParaRPr/>
          </a:p>
        </p:txBody>
      </p:sp>
      <p:cxnSp>
        <p:nvCxnSpPr>
          <p:cNvPr id="212" name="Google Shape;212;p11"/>
          <p:cNvCxnSpPr/>
          <p:nvPr/>
        </p:nvCxnSpPr>
        <p:spPr>
          <a:xfrm>
            <a:off x="893742" y="4563234"/>
            <a:ext cx="621375" cy="365006"/>
          </a:xfrm>
          <a:prstGeom prst="straightConnector1">
            <a:avLst/>
          </a:prstGeom>
          <a:noFill/>
          <a:ln w="38100" cap="flat" cmpd="sng">
            <a:solidFill>
              <a:schemeClr val="accent1"/>
            </a:solidFill>
            <a:prstDash val="solid"/>
            <a:miter lim="800000"/>
            <a:headEnd type="none" w="sm" len="sm"/>
            <a:tailEnd type="triangle" w="med" len="med"/>
          </a:ln>
        </p:spPr>
      </p:cxnSp>
      <p:sp>
        <p:nvSpPr>
          <p:cNvPr id="213" name="Google Shape;213;p11"/>
          <p:cNvSpPr/>
          <p:nvPr/>
        </p:nvSpPr>
        <p:spPr>
          <a:xfrm>
            <a:off x="0" y="3863635"/>
            <a:ext cx="1292087" cy="668608"/>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Here is the new image</a:t>
            </a:r>
            <a:endParaRPr/>
          </a:p>
        </p:txBody>
      </p:sp>
      <p:pic>
        <p:nvPicPr>
          <p:cNvPr id="214" name="Google Shape;214;p11"/>
          <p:cNvPicPr preferRelativeResize="0"/>
          <p:nvPr/>
        </p:nvPicPr>
        <p:blipFill rotWithShape="1">
          <a:blip r:embed="rId3">
            <a:alphaModFix/>
          </a:blip>
          <a:srcRect/>
          <a:stretch/>
        </p:blipFill>
        <p:spPr>
          <a:xfrm>
            <a:off x="1515117" y="1315920"/>
            <a:ext cx="10435029" cy="5449404"/>
          </a:xfrm>
          <a:prstGeom prst="rect">
            <a:avLst/>
          </a:prstGeom>
          <a:noFill/>
          <a:ln>
            <a:noFill/>
          </a:ln>
        </p:spPr>
      </p:pic>
      <p:pic>
        <p:nvPicPr>
          <p:cNvPr id="215" name="Google Shape;215;p11" descr="Logo&#10;&#10;Description automatically generated"/>
          <p:cNvPicPr preferRelativeResize="0"/>
          <p:nvPr/>
        </p:nvPicPr>
        <p:blipFill rotWithShape="1">
          <a:blip r:embed="rId4">
            <a:alphaModFix/>
          </a:blip>
          <a:srcRect/>
          <a:stretch/>
        </p:blipFill>
        <p:spPr>
          <a:xfrm>
            <a:off x="10490469" y="4"/>
            <a:ext cx="1701525" cy="85075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g2742d2851f6_0_35"/>
          <p:cNvSpPr txBox="1"/>
          <p:nvPr/>
        </p:nvSpPr>
        <p:spPr>
          <a:xfrm>
            <a:off x="1319753" y="329939"/>
            <a:ext cx="88422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dk1"/>
                </a:solidFill>
                <a:latin typeface="Calibri"/>
                <a:ea typeface="Calibri"/>
                <a:cs typeface="Calibri"/>
                <a:sym typeface="Calibri"/>
              </a:rPr>
              <a:t>Dockerfile reference</a:t>
            </a:r>
            <a:endParaRPr/>
          </a:p>
        </p:txBody>
      </p:sp>
      <p:sp>
        <p:nvSpPr>
          <p:cNvPr id="1222" name="Google Shape;1222;g2742d2851f6_0_35"/>
          <p:cNvSpPr/>
          <p:nvPr/>
        </p:nvSpPr>
        <p:spPr>
          <a:xfrm>
            <a:off x="1865350" y="1116675"/>
            <a:ext cx="8004312" cy="2992248"/>
          </a:xfrm>
          <a:prstGeom prst="cloud">
            <a:avLst/>
          </a:prstGeom>
          <a:solidFill>
            <a:srgbClr val="00FF00"/>
          </a:solid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2400"/>
              </a:spcBef>
              <a:spcAft>
                <a:spcPts val="0"/>
              </a:spcAft>
              <a:buNone/>
            </a:pPr>
            <a:r>
              <a:rPr lang="en-US" sz="1900" b="1">
                <a:solidFill>
                  <a:srgbClr val="000000"/>
                </a:solidFill>
              </a:rPr>
              <a:t>How </a:t>
            </a:r>
            <a:r>
              <a:rPr lang="en-US" sz="1900" b="1"/>
              <a:t>to run any command  in Dockerfile </a:t>
            </a:r>
            <a:r>
              <a:rPr lang="en-US" sz="1900" b="1">
                <a:solidFill>
                  <a:srgbClr val="000000"/>
                </a:solidFill>
              </a:rPr>
              <a:t> ?</a:t>
            </a:r>
            <a:endParaRPr/>
          </a:p>
        </p:txBody>
      </p:sp>
      <p:sp>
        <p:nvSpPr>
          <p:cNvPr id="1223" name="Google Shape;1223;g2742d2851f6_0_35"/>
          <p:cNvSpPr/>
          <p:nvPr/>
        </p:nvSpPr>
        <p:spPr>
          <a:xfrm>
            <a:off x="2007775" y="4286225"/>
            <a:ext cx="5629500" cy="2190600"/>
          </a:xfrm>
          <a:prstGeom prst="pie">
            <a:avLst>
              <a:gd name="adj1" fmla="val 0"/>
              <a:gd name="adj2" fmla="val 16200000"/>
            </a:avLst>
          </a:prstGeom>
          <a:solidFill>
            <a:srgbClr val="EEEEEE"/>
          </a:solidFill>
          <a:ln w="3810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3700" b="1"/>
              <a:t>RUN</a:t>
            </a:r>
            <a:endParaRPr sz="3400" b="1"/>
          </a:p>
        </p:txBody>
      </p:sp>
      <p:sp>
        <p:nvSpPr>
          <p:cNvPr id="1224" name="Google Shape;1224;g2742d2851f6_0_35"/>
          <p:cNvSpPr/>
          <p:nvPr/>
        </p:nvSpPr>
        <p:spPr>
          <a:xfrm rot="2566435">
            <a:off x="9046275" y="1050447"/>
            <a:ext cx="3342329" cy="700358"/>
          </a:xfrm>
          <a:prstGeom prst="round2DiagRect">
            <a:avLst>
              <a:gd name="adj1" fmla="val 16667"/>
              <a:gd name="adj2" fmla="val 9611"/>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600" b="1">
                <a:solidFill>
                  <a:srgbClr val="00FF00"/>
                </a:solidFill>
                <a:latin typeface="Calibri"/>
                <a:ea typeface="Calibri"/>
                <a:cs typeface="Calibri"/>
                <a:sym typeface="Calibri"/>
              </a:rPr>
              <a:t>RUN </a:t>
            </a:r>
            <a:r>
              <a:rPr lang="en-US" sz="2600" b="1">
                <a:solidFill>
                  <a:schemeClr val="dk1"/>
                </a:solidFill>
                <a:latin typeface="Calibri"/>
                <a:ea typeface="Calibri"/>
                <a:cs typeface="Calibri"/>
                <a:sym typeface="Calibri"/>
              </a:rPr>
              <a:t>  and NOT  run </a:t>
            </a:r>
            <a:endParaRPr sz="2600" b="1"/>
          </a:p>
        </p:txBody>
      </p:sp>
      <p:pic>
        <p:nvPicPr>
          <p:cNvPr id="1225" name="Google Shape;1225;g2742d2851f6_0_35" descr="Logo&#10;&#10;Description automatically generated"/>
          <p:cNvPicPr preferRelativeResize="0"/>
          <p:nvPr/>
        </p:nvPicPr>
        <p:blipFill rotWithShape="1">
          <a:blip r:embed="rId3">
            <a:alphaModFix/>
          </a:blip>
          <a:srcRect/>
          <a:stretch/>
        </p:blipFill>
        <p:spPr>
          <a:xfrm>
            <a:off x="10490469" y="4"/>
            <a:ext cx="1701525" cy="85075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g2742d2851f6_0_42"/>
          <p:cNvSpPr txBox="1"/>
          <p:nvPr/>
        </p:nvSpPr>
        <p:spPr>
          <a:xfrm>
            <a:off x="1319753" y="329939"/>
            <a:ext cx="88422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alibri"/>
                <a:ea typeface="Calibri"/>
                <a:cs typeface="Calibri"/>
                <a:sym typeface="Calibri"/>
              </a:rPr>
              <a:t>The Dockerfile explained line by line below</a:t>
            </a:r>
            <a:endParaRPr sz="3600" b="1">
              <a:solidFill>
                <a:schemeClr val="dk1"/>
              </a:solidFill>
              <a:latin typeface="Calibri"/>
              <a:ea typeface="Calibri"/>
              <a:cs typeface="Calibri"/>
              <a:sym typeface="Calibri"/>
            </a:endParaRPr>
          </a:p>
        </p:txBody>
      </p:sp>
      <p:sp>
        <p:nvSpPr>
          <p:cNvPr id="1231" name="Google Shape;1231;g2742d2851f6_0_42"/>
          <p:cNvSpPr txBox="1"/>
          <p:nvPr/>
        </p:nvSpPr>
        <p:spPr>
          <a:xfrm>
            <a:off x="182880" y="2151529"/>
            <a:ext cx="4948500" cy="2462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dk1"/>
                </a:solidFill>
                <a:latin typeface="Calibri"/>
                <a:ea typeface="Calibri"/>
                <a:cs typeface="Calibri"/>
                <a:sym typeface="Calibri"/>
              </a:rPr>
              <a:t>Each time you want to run a linux command in Dockerfile you use </a:t>
            </a:r>
            <a:r>
              <a:rPr lang="en-US" sz="1100">
                <a:solidFill>
                  <a:schemeClr val="dk1"/>
                </a:solidFill>
                <a:highlight>
                  <a:srgbClr val="FFFF00"/>
                </a:highlight>
                <a:latin typeface="Calibri"/>
                <a:ea typeface="Calibri"/>
                <a:cs typeface="Calibri"/>
                <a:sym typeface="Calibri"/>
              </a:rPr>
              <a:t>RUN </a:t>
            </a:r>
            <a:endParaRPr/>
          </a:p>
          <a:p>
            <a:pPr marL="0" marR="0" lvl="0" indent="0" algn="l" rtl="0">
              <a:spcBef>
                <a:spcPts val="0"/>
              </a:spcBef>
              <a:spcAft>
                <a:spcPts val="0"/>
              </a:spcAft>
              <a:buNone/>
            </a:pPr>
            <a:endParaRPr sz="110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Example</a:t>
            </a:r>
            <a:endParaRPr/>
          </a:p>
          <a:p>
            <a:pPr marL="0" marR="0" lvl="0" indent="0" algn="l" rtl="0">
              <a:spcBef>
                <a:spcPts val="0"/>
              </a:spcBef>
              <a:spcAft>
                <a:spcPts val="0"/>
              </a:spcAft>
              <a:buNone/>
            </a:pPr>
            <a:endParaRPr sz="110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RUN apt  update -y </a:t>
            </a:r>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RUN  touch eric devops</a:t>
            </a:r>
            <a:endParaRPr sz="110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RUN  mkdir money love </a:t>
            </a:r>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RUN cat /etc/password</a:t>
            </a:r>
            <a:endParaRPr/>
          </a:p>
          <a:p>
            <a:pPr marL="0" marR="0" lvl="0" indent="0" algn="l" rtl="0">
              <a:spcBef>
                <a:spcPts val="0"/>
              </a:spcBef>
              <a:spcAft>
                <a:spcPts val="0"/>
              </a:spcAft>
              <a:buNone/>
            </a:pPr>
            <a:endParaRPr sz="1100">
              <a:solidFill>
                <a:schemeClr val="dk1"/>
              </a:solidFill>
              <a:latin typeface="Calibri"/>
              <a:ea typeface="Calibri"/>
              <a:cs typeface="Calibri"/>
              <a:sym typeface="Calibri"/>
            </a:endParaRPr>
          </a:p>
          <a:p>
            <a:pPr marL="0" marR="0" lvl="0" indent="0" algn="l" rtl="0">
              <a:spcBef>
                <a:spcPts val="0"/>
              </a:spcBef>
              <a:spcAft>
                <a:spcPts val="0"/>
              </a:spcAft>
              <a:buNone/>
            </a:pPr>
            <a:endParaRPr sz="1100">
              <a:solidFill>
                <a:schemeClr val="dk1"/>
              </a:solidFill>
              <a:latin typeface="Calibri"/>
              <a:ea typeface="Calibri"/>
              <a:cs typeface="Calibri"/>
              <a:sym typeface="Calibri"/>
            </a:endParaRPr>
          </a:p>
          <a:p>
            <a:pPr marL="0" marR="0" lvl="0" indent="0" algn="l" rtl="0">
              <a:spcBef>
                <a:spcPts val="0"/>
              </a:spcBef>
              <a:spcAft>
                <a:spcPts val="0"/>
              </a:spcAft>
              <a:buNone/>
            </a:pPr>
            <a:endParaRPr sz="1100">
              <a:solidFill>
                <a:schemeClr val="dk1"/>
              </a:solidFill>
              <a:latin typeface="Calibri"/>
              <a:ea typeface="Calibri"/>
              <a:cs typeface="Calibri"/>
              <a:sym typeface="Calibri"/>
            </a:endParaRPr>
          </a:p>
          <a:p>
            <a:pPr marL="0" marR="0" lvl="0" indent="0" algn="l" rtl="0">
              <a:spcBef>
                <a:spcPts val="0"/>
              </a:spcBef>
              <a:spcAft>
                <a:spcPts val="0"/>
              </a:spcAft>
              <a:buNone/>
            </a:pPr>
            <a:endParaRPr sz="1100">
              <a:solidFill>
                <a:schemeClr val="dk1"/>
              </a:solidFill>
              <a:latin typeface="Calibri"/>
              <a:ea typeface="Calibri"/>
              <a:cs typeface="Calibri"/>
              <a:sym typeface="Calibri"/>
            </a:endParaRPr>
          </a:p>
          <a:p>
            <a:pPr marL="0" marR="0" lvl="0" indent="0" algn="l" rtl="0">
              <a:spcBef>
                <a:spcPts val="0"/>
              </a:spcBef>
              <a:spcAft>
                <a:spcPts val="0"/>
              </a:spcAft>
              <a:buNone/>
            </a:pPr>
            <a:endParaRPr sz="1100">
              <a:solidFill>
                <a:schemeClr val="dk1"/>
              </a:solidFill>
              <a:latin typeface="Calibri"/>
              <a:ea typeface="Calibri"/>
              <a:cs typeface="Calibri"/>
              <a:sym typeface="Calibri"/>
            </a:endParaRPr>
          </a:p>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232" name="Google Shape;1232;g2742d2851f6_0_42"/>
          <p:cNvSpPr/>
          <p:nvPr/>
        </p:nvSpPr>
        <p:spPr>
          <a:xfrm>
            <a:off x="6900421" y="1536569"/>
            <a:ext cx="3261600" cy="38367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The RUN  instruction tells docker that you want to run a linux command</a:t>
            </a: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You can have multiple RUN instructions on the same Dockerfile  </a:t>
            </a:r>
            <a:endParaRPr/>
          </a:p>
        </p:txBody>
      </p:sp>
      <p:pic>
        <p:nvPicPr>
          <p:cNvPr id="1233" name="Google Shape;1233;g2742d2851f6_0_42"/>
          <p:cNvPicPr preferRelativeResize="0"/>
          <p:nvPr/>
        </p:nvPicPr>
        <p:blipFill rotWithShape="1">
          <a:blip r:embed="rId3">
            <a:alphaModFix/>
          </a:blip>
          <a:srcRect/>
          <a:stretch/>
        </p:blipFill>
        <p:spPr>
          <a:xfrm>
            <a:off x="342638" y="1244469"/>
            <a:ext cx="3022600" cy="584200"/>
          </a:xfrm>
          <a:prstGeom prst="rect">
            <a:avLst/>
          </a:prstGeom>
          <a:noFill/>
          <a:ln>
            <a:noFill/>
          </a:ln>
        </p:spPr>
      </p:pic>
      <p:pic>
        <p:nvPicPr>
          <p:cNvPr id="1234" name="Google Shape;1234;g2742d2851f6_0_42"/>
          <p:cNvPicPr preferRelativeResize="0"/>
          <p:nvPr/>
        </p:nvPicPr>
        <p:blipFill rotWithShape="1">
          <a:blip r:embed="rId4">
            <a:alphaModFix/>
          </a:blip>
          <a:srcRect/>
          <a:stretch/>
        </p:blipFill>
        <p:spPr>
          <a:xfrm>
            <a:off x="182880" y="3924431"/>
            <a:ext cx="3149600" cy="1689100"/>
          </a:xfrm>
          <a:prstGeom prst="rect">
            <a:avLst/>
          </a:prstGeom>
          <a:noFill/>
          <a:ln>
            <a:noFill/>
          </a:ln>
        </p:spPr>
      </p:pic>
      <p:sp>
        <p:nvSpPr>
          <p:cNvPr id="1235" name="Google Shape;1235;g2742d2851f6_0_42"/>
          <p:cNvSpPr/>
          <p:nvPr/>
        </p:nvSpPr>
        <p:spPr>
          <a:xfrm>
            <a:off x="8682600" y="5150038"/>
            <a:ext cx="3467100" cy="1682700"/>
          </a:xfrm>
          <a:prstGeom prst="flowChartMagneticTap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900" b="1">
                <a:solidFill>
                  <a:srgbClr val="FF0000"/>
                </a:solidFill>
              </a:rPr>
              <a:t>You can use multiple RUN on the same  Dockerfile</a:t>
            </a:r>
            <a:endParaRPr sz="1900" b="1">
              <a:solidFill>
                <a:srgbClr val="FF0000"/>
              </a:solidFill>
            </a:endParaRPr>
          </a:p>
        </p:txBody>
      </p:sp>
      <p:pic>
        <p:nvPicPr>
          <p:cNvPr id="1236" name="Google Shape;1236;g2742d2851f6_0_42"/>
          <p:cNvPicPr preferRelativeResize="0"/>
          <p:nvPr/>
        </p:nvPicPr>
        <p:blipFill>
          <a:blip r:embed="rId5">
            <a:alphaModFix/>
          </a:blip>
          <a:stretch>
            <a:fillRect/>
          </a:stretch>
        </p:blipFill>
        <p:spPr>
          <a:xfrm>
            <a:off x="7915450" y="5277187"/>
            <a:ext cx="1071326" cy="1428426"/>
          </a:xfrm>
          <a:prstGeom prst="rect">
            <a:avLst/>
          </a:prstGeom>
          <a:noFill/>
          <a:ln>
            <a:noFill/>
          </a:ln>
        </p:spPr>
      </p:pic>
      <p:pic>
        <p:nvPicPr>
          <p:cNvPr id="1237" name="Google Shape;1237;g2742d2851f6_0_42" descr="Logo&#10;&#10;Description automatically generated"/>
          <p:cNvPicPr preferRelativeResize="0"/>
          <p:nvPr/>
        </p:nvPicPr>
        <p:blipFill rotWithShape="1">
          <a:blip r:embed="rId6">
            <a:alphaModFix/>
          </a:blip>
          <a:srcRect/>
          <a:stretch/>
        </p:blipFill>
        <p:spPr>
          <a:xfrm>
            <a:off x="10490469" y="4"/>
            <a:ext cx="1701525" cy="85075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p105"/>
          <p:cNvSpPr txBox="1"/>
          <p:nvPr/>
        </p:nvSpPr>
        <p:spPr>
          <a:xfrm>
            <a:off x="1319753" y="329939"/>
            <a:ext cx="884234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alibri"/>
                <a:ea typeface="Calibri"/>
                <a:cs typeface="Calibri"/>
                <a:sym typeface="Calibri"/>
              </a:rPr>
              <a:t>The Dockerfile explained line by line below</a:t>
            </a:r>
            <a:endParaRPr sz="3600" b="1">
              <a:solidFill>
                <a:schemeClr val="dk1"/>
              </a:solidFill>
              <a:latin typeface="Calibri"/>
              <a:ea typeface="Calibri"/>
              <a:cs typeface="Calibri"/>
              <a:sym typeface="Calibri"/>
            </a:endParaRPr>
          </a:p>
        </p:txBody>
      </p:sp>
      <p:sp>
        <p:nvSpPr>
          <p:cNvPr id="1243" name="Google Shape;1243;p105"/>
          <p:cNvSpPr/>
          <p:nvPr/>
        </p:nvSpPr>
        <p:spPr>
          <a:xfrm>
            <a:off x="6900421" y="1536569"/>
            <a:ext cx="3261674" cy="3836709"/>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The RUN  instruction tells docker that you want to run a linux command</a:t>
            </a: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You can have multiple RUN instructions on the same Dockerfile </a:t>
            </a: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But, </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By best practice try as much as possible to combine them </a:t>
            </a: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We will explain why later on  </a:t>
            </a:r>
            <a:endParaRPr/>
          </a:p>
        </p:txBody>
      </p:sp>
      <p:pic>
        <p:nvPicPr>
          <p:cNvPr id="1244" name="Google Shape;1244;p105"/>
          <p:cNvPicPr preferRelativeResize="0"/>
          <p:nvPr/>
        </p:nvPicPr>
        <p:blipFill rotWithShape="1">
          <a:blip r:embed="rId3">
            <a:alphaModFix/>
          </a:blip>
          <a:srcRect/>
          <a:stretch/>
        </p:blipFill>
        <p:spPr>
          <a:xfrm>
            <a:off x="88825" y="1232872"/>
            <a:ext cx="5394550" cy="2424728"/>
          </a:xfrm>
          <a:prstGeom prst="rect">
            <a:avLst/>
          </a:prstGeom>
          <a:noFill/>
          <a:ln>
            <a:noFill/>
          </a:ln>
        </p:spPr>
      </p:pic>
      <p:sp>
        <p:nvSpPr>
          <p:cNvPr id="1245" name="Google Shape;1245;p105"/>
          <p:cNvSpPr/>
          <p:nvPr/>
        </p:nvSpPr>
        <p:spPr>
          <a:xfrm>
            <a:off x="2420471" y="4625788"/>
            <a:ext cx="3216536" cy="1775012"/>
          </a:xfrm>
          <a:prstGeom prst="snipRoundRect">
            <a:avLst>
              <a:gd name="adj1" fmla="val 16667"/>
              <a:gd name="adj2" fmla="val 16667"/>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&amp;&amp; allow you to run multiple command on a single line </a:t>
            </a: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46" name="Google Shape;1246;p105" descr="Logo&#10;&#10;Description automatically generated"/>
          <p:cNvPicPr preferRelativeResize="0"/>
          <p:nvPr/>
        </p:nvPicPr>
        <p:blipFill rotWithShape="1">
          <a:blip r:embed="rId4">
            <a:alphaModFix/>
          </a:blip>
          <a:srcRect/>
          <a:stretch/>
        </p:blipFill>
        <p:spPr>
          <a:xfrm>
            <a:off x="10490469" y="4"/>
            <a:ext cx="1701525" cy="85075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p106"/>
          <p:cNvSpPr txBox="1"/>
          <p:nvPr/>
        </p:nvSpPr>
        <p:spPr>
          <a:xfrm>
            <a:off x="1319753" y="329939"/>
            <a:ext cx="8842342" cy="23083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alibri"/>
                <a:ea typeface="Calibri"/>
                <a:cs typeface="Calibri"/>
                <a:sym typeface="Calibri"/>
              </a:rPr>
              <a:t>The Dockerfile explained line by line below:</a:t>
            </a:r>
            <a:endParaRPr/>
          </a:p>
          <a:p>
            <a:pPr marL="0" marR="0" lvl="0" indent="0" algn="l" rtl="0">
              <a:spcBef>
                <a:spcPts val="0"/>
              </a:spcBef>
              <a:spcAft>
                <a:spcPts val="0"/>
              </a:spcAft>
              <a:buNone/>
            </a:pPr>
            <a:endParaRPr sz="3600" b="1">
              <a:solidFill>
                <a:schemeClr val="dk1"/>
              </a:solidFill>
              <a:latin typeface="Calibri"/>
              <a:ea typeface="Calibri"/>
              <a:cs typeface="Calibri"/>
              <a:sym typeface="Calibri"/>
            </a:endParaRPr>
          </a:p>
          <a:p>
            <a:pPr marL="0" marR="0" lvl="0" indent="0" algn="l" rtl="0">
              <a:spcBef>
                <a:spcPts val="0"/>
              </a:spcBef>
              <a:spcAft>
                <a:spcPts val="0"/>
              </a:spcAft>
              <a:buNone/>
            </a:pPr>
            <a:r>
              <a:rPr lang="en-US" sz="3600" b="1">
                <a:solidFill>
                  <a:schemeClr val="dk1"/>
                </a:solidFill>
                <a:latin typeface="Calibri"/>
                <a:ea typeface="Calibri"/>
                <a:cs typeface="Calibri"/>
                <a:sym typeface="Calibri"/>
              </a:rPr>
              <a:t>Let us build a Docker image so far.</a:t>
            </a:r>
            <a:endParaRPr/>
          </a:p>
          <a:p>
            <a:pPr marL="0" marR="0" lvl="0" indent="0" algn="l" rtl="0">
              <a:spcBef>
                <a:spcPts val="0"/>
              </a:spcBef>
              <a:spcAft>
                <a:spcPts val="0"/>
              </a:spcAft>
              <a:buNone/>
            </a:pPr>
            <a:r>
              <a:rPr lang="en-US" sz="3600" b="1">
                <a:solidFill>
                  <a:schemeClr val="dk1"/>
                </a:solidFill>
                <a:latin typeface="Calibri"/>
                <a:ea typeface="Calibri"/>
                <a:cs typeface="Calibri"/>
                <a:sym typeface="Calibri"/>
              </a:rPr>
              <a:t> We will come back on the Dockerfile </a:t>
            </a:r>
            <a:endParaRPr/>
          </a:p>
        </p:txBody>
      </p:sp>
      <p:pic>
        <p:nvPicPr>
          <p:cNvPr id="1252" name="Google Shape;1252;p106"/>
          <p:cNvPicPr preferRelativeResize="0"/>
          <p:nvPr/>
        </p:nvPicPr>
        <p:blipFill rotWithShape="1">
          <a:blip r:embed="rId3">
            <a:alphaModFix/>
          </a:blip>
          <a:srcRect/>
          <a:stretch/>
        </p:blipFill>
        <p:spPr>
          <a:xfrm>
            <a:off x="583677" y="4105163"/>
            <a:ext cx="3644900" cy="1638300"/>
          </a:xfrm>
          <a:prstGeom prst="rect">
            <a:avLst/>
          </a:prstGeom>
          <a:noFill/>
          <a:ln>
            <a:noFill/>
          </a:ln>
        </p:spPr>
      </p:pic>
      <p:pic>
        <p:nvPicPr>
          <p:cNvPr id="1253" name="Google Shape;1253;p106" descr="Logo&#10;&#10;Description automatically generated"/>
          <p:cNvPicPr preferRelativeResize="0"/>
          <p:nvPr/>
        </p:nvPicPr>
        <p:blipFill rotWithShape="1">
          <a:blip r:embed="rId4">
            <a:alphaModFix/>
          </a:blip>
          <a:srcRect/>
          <a:stretch/>
        </p:blipFill>
        <p:spPr>
          <a:xfrm>
            <a:off x="10490469" y="4"/>
            <a:ext cx="1701525" cy="85075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257"/>
        <p:cNvGrpSpPr/>
        <p:nvPr/>
      </p:nvGrpSpPr>
      <p:grpSpPr>
        <a:xfrm>
          <a:off x="0" y="0"/>
          <a:ext cx="0" cy="0"/>
          <a:chOff x="0" y="0"/>
          <a:chExt cx="0" cy="0"/>
        </a:xfrm>
      </p:grpSpPr>
      <p:sp>
        <p:nvSpPr>
          <p:cNvPr id="1258" name="Google Shape;1258;p107"/>
          <p:cNvSpPr txBox="1"/>
          <p:nvPr/>
        </p:nvSpPr>
        <p:spPr>
          <a:xfrm>
            <a:off x="1319753" y="329939"/>
            <a:ext cx="8842342"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alibri"/>
                <a:ea typeface="Calibri"/>
                <a:cs typeface="Calibri"/>
                <a:sym typeface="Calibri"/>
              </a:rPr>
              <a:t>The Dockerfile explained line by line below:</a:t>
            </a:r>
            <a:endParaRPr/>
          </a:p>
          <a:p>
            <a:pPr marL="0" marR="0" lvl="0" indent="0" algn="l" rtl="0">
              <a:spcBef>
                <a:spcPts val="0"/>
              </a:spcBef>
              <a:spcAft>
                <a:spcPts val="0"/>
              </a:spcAft>
              <a:buNone/>
            </a:pPr>
            <a:endParaRPr sz="3600" b="1">
              <a:solidFill>
                <a:schemeClr val="dk1"/>
              </a:solidFill>
              <a:latin typeface="Calibri"/>
              <a:ea typeface="Calibri"/>
              <a:cs typeface="Calibri"/>
              <a:sym typeface="Calibri"/>
            </a:endParaRPr>
          </a:p>
        </p:txBody>
      </p:sp>
      <p:sp>
        <p:nvSpPr>
          <p:cNvPr id="1259" name="Google Shape;1259;p107"/>
          <p:cNvSpPr txBox="1"/>
          <p:nvPr/>
        </p:nvSpPr>
        <p:spPr>
          <a:xfrm>
            <a:off x="935915" y="1312433"/>
            <a:ext cx="6992471" cy="20313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All Dockerfile must start with capital </a:t>
            </a:r>
            <a:r>
              <a:rPr lang="en-US" sz="1800" b="1">
                <a:solidFill>
                  <a:schemeClr val="dk1"/>
                </a:solidFill>
                <a:latin typeface="Calibri"/>
                <a:ea typeface="Calibri"/>
                <a:cs typeface="Calibri"/>
                <a:sym typeface="Calibri"/>
              </a:rPr>
              <a:t>D</a:t>
            </a:r>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touh </a:t>
            </a:r>
            <a:r>
              <a:rPr lang="en-US" sz="1800">
                <a:solidFill>
                  <a:schemeClr val="dk1"/>
                </a:solidFill>
                <a:highlight>
                  <a:srgbClr val="FFFF00"/>
                </a:highlight>
                <a:latin typeface="Calibri"/>
                <a:ea typeface="Calibri"/>
                <a:cs typeface="Calibri"/>
                <a:sym typeface="Calibri"/>
              </a:rPr>
              <a:t>D</a:t>
            </a:r>
            <a:r>
              <a:rPr lang="en-US" sz="1800">
                <a:solidFill>
                  <a:schemeClr val="dk1"/>
                </a:solidFill>
                <a:latin typeface="Calibri"/>
                <a:ea typeface="Calibri"/>
                <a:cs typeface="Calibri"/>
                <a:sym typeface="Calibri"/>
              </a:rPr>
              <a:t>ockerfile </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 vim </a:t>
            </a:r>
            <a:r>
              <a:rPr lang="en-US" sz="1800">
                <a:solidFill>
                  <a:schemeClr val="dk1"/>
                </a:solidFill>
                <a:latin typeface="Calibri"/>
                <a:ea typeface="Calibri"/>
                <a:cs typeface="Calibri"/>
                <a:sym typeface="Calibri"/>
              </a:rPr>
              <a:t> </a:t>
            </a:r>
            <a:r>
              <a:rPr lang="en-US" sz="1800">
                <a:solidFill>
                  <a:schemeClr val="dk1"/>
                </a:solidFill>
                <a:highlight>
                  <a:srgbClr val="FFFF00"/>
                </a:highlight>
                <a:latin typeface="Calibri"/>
                <a:ea typeface="Calibri"/>
                <a:cs typeface="Calibri"/>
                <a:sym typeface="Calibri"/>
              </a:rPr>
              <a:t>D</a:t>
            </a:r>
            <a:r>
              <a:rPr lang="en-US" sz="1800">
                <a:solidFill>
                  <a:schemeClr val="dk1"/>
                </a:solidFill>
                <a:latin typeface="Calibri"/>
                <a:ea typeface="Calibri"/>
                <a:cs typeface="Calibri"/>
                <a:sym typeface="Calibri"/>
              </a:rPr>
              <a:t>ockerfile    ( paste the contain below, save and quit)</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0" name="Google Shape;1260;p107"/>
          <p:cNvSpPr txBox="1"/>
          <p:nvPr/>
        </p:nvSpPr>
        <p:spPr>
          <a:xfrm>
            <a:off x="1018095" y="3343758"/>
            <a:ext cx="3827282" cy="20313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FROM ubuntu:latest</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RUN apt update -y &amp;&amp;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apt update -y &amp;&amp;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touch eric devops &amp;&amp;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mkdir money love &amp;&amp;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cat /etc/password</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261" name="Google Shape;1261;p107"/>
          <p:cNvPicPr preferRelativeResize="0"/>
          <p:nvPr/>
        </p:nvPicPr>
        <p:blipFill rotWithShape="1">
          <a:blip r:embed="rId3">
            <a:alphaModFix/>
          </a:blip>
          <a:srcRect/>
          <a:stretch/>
        </p:blipFill>
        <p:spPr>
          <a:xfrm>
            <a:off x="812102" y="5210146"/>
            <a:ext cx="3716520" cy="1317915"/>
          </a:xfrm>
          <a:prstGeom prst="rect">
            <a:avLst/>
          </a:prstGeom>
          <a:noFill/>
          <a:ln>
            <a:noFill/>
          </a:ln>
        </p:spPr>
      </p:pic>
      <p:pic>
        <p:nvPicPr>
          <p:cNvPr id="1262" name="Google Shape;1262;p107" descr="Easy Stock Illustrations – 229,117 Easy Stock Illustrations, Vectors &amp;  Clipart - Dreamstime"/>
          <p:cNvPicPr preferRelativeResize="0"/>
          <p:nvPr/>
        </p:nvPicPr>
        <p:blipFill rotWithShape="1">
          <a:blip r:embed="rId4">
            <a:alphaModFix/>
          </a:blip>
          <a:srcRect/>
          <a:stretch/>
        </p:blipFill>
        <p:spPr>
          <a:xfrm>
            <a:off x="8312224" y="1530268"/>
            <a:ext cx="2975335" cy="3181546"/>
          </a:xfrm>
          <a:prstGeom prst="rect">
            <a:avLst/>
          </a:prstGeom>
          <a:noFill/>
          <a:ln>
            <a:noFill/>
          </a:ln>
        </p:spPr>
      </p:pic>
      <p:pic>
        <p:nvPicPr>
          <p:cNvPr id="1263" name="Google Shape;1263;p107" descr="Logo&#10;&#10;Description automatically generated"/>
          <p:cNvPicPr preferRelativeResize="0"/>
          <p:nvPr/>
        </p:nvPicPr>
        <p:blipFill rotWithShape="1">
          <a:blip r:embed="rId5">
            <a:alphaModFix/>
          </a:blip>
          <a:srcRect/>
          <a:stretch/>
        </p:blipFill>
        <p:spPr>
          <a:xfrm>
            <a:off x="10490469" y="4"/>
            <a:ext cx="1701525" cy="85075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sp>
        <p:nvSpPr>
          <p:cNvPr id="1268" name="Google Shape;1268;p108"/>
          <p:cNvSpPr txBox="1"/>
          <p:nvPr/>
        </p:nvSpPr>
        <p:spPr>
          <a:xfrm>
            <a:off x="1319753" y="329939"/>
            <a:ext cx="8842342"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alibri"/>
                <a:ea typeface="Calibri"/>
                <a:cs typeface="Calibri"/>
                <a:sym typeface="Calibri"/>
              </a:rPr>
              <a:t>The Dockerfile explained line by line below:</a:t>
            </a:r>
            <a:endParaRPr/>
          </a:p>
          <a:p>
            <a:pPr marL="0" marR="0" lvl="0" indent="0" algn="l" rtl="0">
              <a:spcBef>
                <a:spcPts val="0"/>
              </a:spcBef>
              <a:spcAft>
                <a:spcPts val="0"/>
              </a:spcAft>
              <a:buNone/>
            </a:pPr>
            <a:r>
              <a:rPr lang="en-US" sz="3600">
                <a:solidFill>
                  <a:schemeClr val="dk1"/>
                </a:solidFill>
                <a:latin typeface="Calibri"/>
                <a:ea typeface="Calibri"/>
                <a:cs typeface="Calibri"/>
                <a:sym typeface="Calibri"/>
              </a:rPr>
              <a:t>Build a docker image</a:t>
            </a:r>
            <a:endParaRPr/>
          </a:p>
          <a:p>
            <a:pPr marL="0" marR="0" lvl="0" indent="0" algn="l" rtl="0">
              <a:spcBef>
                <a:spcPts val="0"/>
              </a:spcBef>
              <a:spcAft>
                <a:spcPts val="0"/>
              </a:spcAft>
              <a:buNone/>
            </a:pPr>
            <a:endParaRPr sz="3600" b="1">
              <a:solidFill>
                <a:schemeClr val="dk1"/>
              </a:solidFill>
              <a:latin typeface="Calibri"/>
              <a:ea typeface="Calibri"/>
              <a:cs typeface="Calibri"/>
              <a:sym typeface="Calibri"/>
            </a:endParaRPr>
          </a:p>
        </p:txBody>
      </p:sp>
      <p:sp>
        <p:nvSpPr>
          <p:cNvPr id="1269" name="Google Shape;1269;p108"/>
          <p:cNvSpPr txBox="1"/>
          <p:nvPr/>
        </p:nvSpPr>
        <p:spPr>
          <a:xfrm>
            <a:off x="383541" y="1953456"/>
            <a:ext cx="6992471" cy="20313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To build a docker image run the following command </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 </a:t>
            </a:r>
            <a:r>
              <a:rPr lang="en-US" sz="1800">
                <a:solidFill>
                  <a:schemeClr val="dk1"/>
                </a:solidFill>
                <a:highlight>
                  <a:srgbClr val="FFFF00"/>
                </a:highlight>
                <a:latin typeface="Calibri"/>
                <a:ea typeface="Calibri"/>
                <a:cs typeface="Calibri"/>
                <a:sym typeface="Calibri"/>
              </a:rPr>
              <a:t>docker build –t [ image name]:[tag] .</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docker   build –t  test-image:001 </a:t>
            </a:r>
            <a:r>
              <a:rPr lang="en-US" sz="1800" b="1">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270" name="Google Shape;1270;p108" descr="Easy Stock Illustrations – 229,117 Easy Stock Illustrations, Vectors &amp;  Clipart - Dreamstime"/>
          <p:cNvPicPr preferRelativeResize="0"/>
          <p:nvPr/>
        </p:nvPicPr>
        <p:blipFill rotWithShape="1">
          <a:blip r:embed="rId3">
            <a:alphaModFix/>
          </a:blip>
          <a:srcRect/>
          <a:stretch/>
        </p:blipFill>
        <p:spPr>
          <a:xfrm>
            <a:off x="9151209" y="1461835"/>
            <a:ext cx="1470755" cy="1572688"/>
          </a:xfrm>
          <a:prstGeom prst="rect">
            <a:avLst/>
          </a:prstGeom>
          <a:noFill/>
          <a:ln>
            <a:noFill/>
          </a:ln>
        </p:spPr>
      </p:pic>
      <p:sp>
        <p:nvSpPr>
          <p:cNvPr id="1271" name="Google Shape;1271;p108"/>
          <p:cNvSpPr/>
          <p:nvPr/>
        </p:nvSpPr>
        <p:spPr>
          <a:xfrm>
            <a:off x="9200561" y="3337089"/>
            <a:ext cx="2177700" cy="24228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The dot (.) at the end just tell docker that the build context  is located in your current directory</a:t>
            </a: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Very important </a:t>
            </a:r>
            <a:endParaRPr/>
          </a:p>
        </p:txBody>
      </p:sp>
      <p:pic>
        <p:nvPicPr>
          <p:cNvPr id="1272" name="Google Shape;1272;p108" descr="Logo&#10;&#10;Description automatically generated"/>
          <p:cNvPicPr preferRelativeResize="0"/>
          <p:nvPr/>
        </p:nvPicPr>
        <p:blipFill rotWithShape="1">
          <a:blip r:embed="rId4">
            <a:alphaModFix/>
          </a:blip>
          <a:srcRect/>
          <a:stretch/>
        </p:blipFill>
        <p:spPr>
          <a:xfrm>
            <a:off x="10490469" y="4"/>
            <a:ext cx="1701525" cy="85075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sp>
        <p:nvSpPr>
          <p:cNvPr id="1277" name="Google Shape;1277;g2742d2851f6_0_51"/>
          <p:cNvSpPr txBox="1"/>
          <p:nvPr/>
        </p:nvSpPr>
        <p:spPr>
          <a:xfrm>
            <a:off x="1319753" y="329939"/>
            <a:ext cx="88422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dk1"/>
                </a:solidFill>
                <a:latin typeface="Calibri"/>
                <a:ea typeface="Calibri"/>
                <a:cs typeface="Calibri"/>
                <a:sym typeface="Calibri"/>
              </a:rPr>
              <a:t>Dockerfile reference</a:t>
            </a:r>
            <a:endParaRPr/>
          </a:p>
        </p:txBody>
      </p:sp>
      <p:sp>
        <p:nvSpPr>
          <p:cNvPr id="1278" name="Google Shape;1278;g2742d2851f6_0_51"/>
          <p:cNvSpPr/>
          <p:nvPr/>
        </p:nvSpPr>
        <p:spPr>
          <a:xfrm>
            <a:off x="1865350" y="1116675"/>
            <a:ext cx="8004312" cy="2992248"/>
          </a:xfrm>
          <a:prstGeom prst="cloud">
            <a:avLst/>
          </a:prstGeom>
          <a:solidFill>
            <a:srgbClr val="00FF00"/>
          </a:solid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2400"/>
              </a:spcBef>
              <a:spcAft>
                <a:spcPts val="0"/>
              </a:spcAft>
              <a:buNone/>
            </a:pPr>
            <a:r>
              <a:rPr lang="en-US" sz="1900" b="1">
                <a:solidFill>
                  <a:srgbClr val="000000"/>
                </a:solidFill>
              </a:rPr>
              <a:t>How </a:t>
            </a:r>
            <a:r>
              <a:rPr lang="en-US" sz="1900" b="1"/>
              <a:t>to Indicates the port(s) the container will listen on at runtime  in Dockerfile </a:t>
            </a:r>
            <a:r>
              <a:rPr lang="en-US" sz="1900" b="1">
                <a:solidFill>
                  <a:srgbClr val="000000"/>
                </a:solidFill>
              </a:rPr>
              <a:t> ?</a:t>
            </a:r>
            <a:endParaRPr/>
          </a:p>
        </p:txBody>
      </p:sp>
      <p:sp>
        <p:nvSpPr>
          <p:cNvPr id="1279" name="Google Shape;1279;g2742d2851f6_0_51"/>
          <p:cNvSpPr/>
          <p:nvPr/>
        </p:nvSpPr>
        <p:spPr>
          <a:xfrm>
            <a:off x="2007775" y="4286225"/>
            <a:ext cx="5629500" cy="2190600"/>
          </a:xfrm>
          <a:prstGeom prst="pie">
            <a:avLst>
              <a:gd name="adj1" fmla="val 0"/>
              <a:gd name="adj2" fmla="val 16200000"/>
            </a:avLst>
          </a:prstGeom>
          <a:solidFill>
            <a:srgbClr val="EEEEEE"/>
          </a:solidFill>
          <a:ln w="3810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3700" b="1"/>
              <a:t>EXPOSE</a:t>
            </a:r>
            <a:endParaRPr sz="3400" b="1"/>
          </a:p>
        </p:txBody>
      </p:sp>
      <p:sp>
        <p:nvSpPr>
          <p:cNvPr id="1280" name="Google Shape;1280;g2742d2851f6_0_51"/>
          <p:cNvSpPr/>
          <p:nvPr/>
        </p:nvSpPr>
        <p:spPr>
          <a:xfrm rot="2566435">
            <a:off x="9046275" y="1050447"/>
            <a:ext cx="3342329" cy="700358"/>
          </a:xfrm>
          <a:prstGeom prst="round2DiagRect">
            <a:avLst>
              <a:gd name="adj1" fmla="val 16667"/>
              <a:gd name="adj2" fmla="val 9611"/>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600" b="1">
                <a:solidFill>
                  <a:srgbClr val="00FF00"/>
                </a:solidFill>
                <a:latin typeface="Calibri"/>
                <a:ea typeface="Calibri"/>
                <a:cs typeface="Calibri"/>
                <a:sym typeface="Calibri"/>
              </a:rPr>
              <a:t>EXPOSE </a:t>
            </a:r>
            <a:r>
              <a:rPr lang="en-US" sz="2600" b="1">
                <a:solidFill>
                  <a:schemeClr val="dk1"/>
                </a:solidFill>
                <a:latin typeface="Calibri"/>
                <a:ea typeface="Calibri"/>
                <a:cs typeface="Calibri"/>
                <a:sym typeface="Calibri"/>
              </a:rPr>
              <a:t>  and NOT  expose </a:t>
            </a:r>
            <a:endParaRPr sz="2600" b="1"/>
          </a:p>
        </p:txBody>
      </p:sp>
      <p:pic>
        <p:nvPicPr>
          <p:cNvPr id="1281" name="Google Shape;1281;g2742d2851f6_0_51" descr="Logo&#10;&#10;Description automatically generated"/>
          <p:cNvPicPr preferRelativeResize="0"/>
          <p:nvPr/>
        </p:nvPicPr>
        <p:blipFill rotWithShape="1">
          <a:blip r:embed="rId3">
            <a:alphaModFix/>
          </a:blip>
          <a:srcRect/>
          <a:stretch/>
        </p:blipFill>
        <p:spPr>
          <a:xfrm>
            <a:off x="10490469" y="4"/>
            <a:ext cx="1701525" cy="85075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g2742d2851f6_0_59"/>
          <p:cNvSpPr txBox="1"/>
          <p:nvPr/>
        </p:nvSpPr>
        <p:spPr>
          <a:xfrm>
            <a:off x="1319753" y="329939"/>
            <a:ext cx="88422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alibri"/>
                <a:ea typeface="Calibri"/>
                <a:cs typeface="Calibri"/>
                <a:sym typeface="Calibri"/>
              </a:rPr>
              <a:t>The Dockerfile explained line by line below</a:t>
            </a:r>
            <a:endParaRPr sz="3600" b="1">
              <a:solidFill>
                <a:schemeClr val="dk1"/>
              </a:solidFill>
              <a:latin typeface="Calibri"/>
              <a:ea typeface="Calibri"/>
              <a:cs typeface="Calibri"/>
              <a:sym typeface="Calibri"/>
            </a:endParaRPr>
          </a:p>
        </p:txBody>
      </p:sp>
      <p:sp>
        <p:nvSpPr>
          <p:cNvPr id="1287" name="Google Shape;1287;g2742d2851f6_0_59"/>
          <p:cNvSpPr/>
          <p:nvPr/>
        </p:nvSpPr>
        <p:spPr>
          <a:xfrm>
            <a:off x="8682600" y="2210800"/>
            <a:ext cx="3261600" cy="28218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The EXPOSE  instruction tells docker that you want open a port or multiple port so that end user can use it to access the application inside the container</a:t>
            </a: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pic>
        <p:nvPicPr>
          <p:cNvPr id="1288" name="Google Shape;1288;g2742d2851f6_0_59"/>
          <p:cNvPicPr preferRelativeResize="0"/>
          <p:nvPr/>
        </p:nvPicPr>
        <p:blipFill>
          <a:blip r:embed="rId3">
            <a:alphaModFix/>
          </a:blip>
          <a:stretch>
            <a:fillRect/>
          </a:stretch>
        </p:blipFill>
        <p:spPr>
          <a:xfrm>
            <a:off x="96025" y="1455950"/>
            <a:ext cx="4923400" cy="1428750"/>
          </a:xfrm>
          <a:prstGeom prst="rect">
            <a:avLst/>
          </a:prstGeom>
          <a:noFill/>
          <a:ln>
            <a:noFill/>
          </a:ln>
        </p:spPr>
      </p:pic>
      <p:pic>
        <p:nvPicPr>
          <p:cNvPr id="1289" name="Google Shape;1289;g2742d2851f6_0_59"/>
          <p:cNvPicPr preferRelativeResize="0"/>
          <p:nvPr/>
        </p:nvPicPr>
        <p:blipFill>
          <a:blip r:embed="rId4">
            <a:alphaModFix/>
          </a:blip>
          <a:stretch>
            <a:fillRect/>
          </a:stretch>
        </p:blipFill>
        <p:spPr>
          <a:xfrm>
            <a:off x="96025" y="3228850"/>
            <a:ext cx="5124450" cy="1695450"/>
          </a:xfrm>
          <a:prstGeom prst="rect">
            <a:avLst/>
          </a:prstGeom>
          <a:noFill/>
          <a:ln>
            <a:noFill/>
          </a:ln>
        </p:spPr>
      </p:pic>
      <p:sp>
        <p:nvSpPr>
          <p:cNvPr id="1290" name="Google Shape;1290;g2742d2851f6_0_59"/>
          <p:cNvSpPr/>
          <p:nvPr/>
        </p:nvSpPr>
        <p:spPr>
          <a:xfrm>
            <a:off x="5030100" y="1719100"/>
            <a:ext cx="2131800" cy="767100"/>
          </a:xfrm>
          <a:prstGeom prst="flowChartDelay">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docker open a single port 8080</a:t>
            </a:r>
            <a:endParaRPr/>
          </a:p>
        </p:txBody>
      </p:sp>
      <p:sp>
        <p:nvSpPr>
          <p:cNvPr id="1291" name="Google Shape;1291;g2742d2851f6_0_59"/>
          <p:cNvSpPr/>
          <p:nvPr/>
        </p:nvSpPr>
        <p:spPr>
          <a:xfrm>
            <a:off x="5220475" y="3547550"/>
            <a:ext cx="2131800" cy="767100"/>
          </a:xfrm>
          <a:prstGeom prst="flowChartDelay">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docker open a multiple ports 8080 9090 and 81</a:t>
            </a:r>
            <a:endParaRPr/>
          </a:p>
        </p:txBody>
      </p:sp>
      <p:sp>
        <p:nvSpPr>
          <p:cNvPr id="1292" name="Google Shape;1292;g2742d2851f6_0_59"/>
          <p:cNvSpPr/>
          <p:nvPr/>
        </p:nvSpPr>
        <p:spPr>
          <a:xfrm>
            <a:off x="5296675" y="5707725"/>
            <a:ext cx="2131800" cy="767100"/>
          </a:xfrm>
          <a:prstGeom prst="flowChartDelay">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docker open a range of port  from 2080 to 6000 </a:t>
            </a:r>
            <a:endParaRPr/>
          </a:p>
        </p:txBody>
      </p:sp>
      <p:pic>
        <p:nvPicPr>
          <p:cNvPr id="1293" name="Google Shape;1293;g2742d2851f6_0_59"/>
          <p:cNvPicPr preferRelativeResize="0"/>
          <p:nvPr/>
        </p:nvPicPr>
        <p:blipFill>
          <a:blip r:embed="rId5">
            <a:alphaModFix/>
          </a:blip>
          <a:stretch>
            <a:fillRect/>
          </a:stretch>
        </p:blipFill>
        <p:spPr>
          <a:xfrm>
            <a:off x="96025" y="5032725"/>
            <a:ext cx="5200650" cy="1733550"/>
          </a:xfrm>
          <a:prstGeom prst="rect">
            <a:avLst/>
          </a:prstGeom>
          <a:noFill/>
          <a:ln>
            <a:noFill/>
          </a:ln>
        </p:spPr>
      </p:pic>
      <p:sp>
        <p:nvSpPr>
          <p:cNvPr id="1294" name="Google Shape;1294;g2742d2851f6_0_59"/>
          <p:cNvSpPr/>
          <p:nvPr/>
        </p:nvSpPr>
        <p:spPr>
          <a:xfrm>
            <a:off x="8682600" y="5150038"/>
            <a:ext cx="3467100" cy="1682700"/>
          </a:xfrm>
          <a:prstGeom prst="flowChartMagneticTap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900" b="1">
                <a:solidFill>
                  <a:srgbClr val="FF0000"/>
                </a:solidFill>
              </a:rPr>
              <a:t>You can use multiple EXPOSE on the same  Dockerfile</a:t>
            </a:r>
            <a:endParaRPr sz="1900" b="1">
              <a:solidFill>
                <a:srgbClr val="FF0000"/>
              </a:solidFill>
            </a:endParaRPr>
          </a:p>
        </p:txBody>
      </p:sp>
      <p:pic>
        <p:nvPicPr>
          <p:cNvPr id="1295" name="Google Shape;1295;g2742d2851f6_0_59"/>
          <p:cNvPicPr preferRelativeResize="0"/>
          <p:nvPr/>
        </p:nvPicPr>
        <p:blipFill>
          <a:blip r:embed="rId6">
            <a:alphaModFix/>
          </a:blip>
          <a:stretch>
            <a:fillRect/>
          </a:stretch>
        </p:blipFill>
        <p:spPr>
          <a:xfrm>
            <a:off x="7915450" y="5277187"/>
            <a:ext cx="1071326" cy="1428426"/>
          </a:xfrm>
          <a:prstGeom prst="rect">
            <a:avLst/>
          </a:prstGeom>
          <a:noFill/>
          <a:ln>
            <a:noFill/>
          </a:ln>
        </p:spPr>
      </p:pic>
      <p:pic>
        <p:nvPicPr>
          <p:cNvPr id="1296" name="Google Shape;1296;g2742d2851f6_0_59" descr="Logo&#10;&#10;Description automatically generated"/>
          <p:cNvPicPr preferRelativeResize="0"/>
          <p:nvPr/>
        </p:nvPicPr>
        <p:blipFill rotWithShape="1">
          <a:blip r:embed="rId7">
            <a:alphaModFix/>
          </a:blip>
          <a:srcRect/>
          <a:stretch/>
        </p:blipFill>
        <p:spPr>
          <a:xfrm>
            <a:off x="10490469" y="4"/>
            <a:ext cx="1701525" cy="85075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sp>
        <p:nvSpPr>
          <p:cNvPr id="1301" name="Google Shape;1301;g2742d2851f6_0_73"/>
          <p:cNvSpPr txBox="1"/>
          <p:nvPr/>
        </p:nvSpPr>
        <p:spPr>
          <a:xfrm>
            <a:off x="1319753" y="329939"/>
            <a:ext cx="88422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dk1"/>
                </a:solidFill>
                <a:latin typeface="Calibri"/>
                <a:ea typeface="Calibri"/>
                <a:cs typeface="Calibri"/>
                <a:sym typeface="Calibri"/>
              </a:rPr>
              <a:t>Dockerfile reference</a:t>
            </a:r>
            <a:endParaRPr/>
          </a:p>
        </p:txBody>
      </p:sp>
      <p:sp>
        <p:nvSpPr>
          <p:cNvPr id="1302" name="Google Shape;1302;g2742d2851f6_0_73"/>
          <p:cNvSpPr/>
          <p:nvPr/>
        </p:nvSpPr>
        <p:spPr>
          <a:xfrm>
            <a:off x="1865350" y="1116675"/>
            <a:ext cx="8004312" cy="2992248"/>
          </a:xfrm>
          <a:prstGeom prst="cloud">
            <a:avLst/>
          </a:prstGeom>
          <a:solidFill>
            <a:srgbClr val="00FF00"/>
          </a:solid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2400"/>
              </a:spcBef>
              <a:spcAft>
                <a:spcPts val="0"/>
              </a:spcAft>
              <a:buNone/>
            </a:pPr>
            <a:r>
              <a:rPr lang="en-US" sz="1900" b="1">
                <a:solidFill>
                  <a:srgbClr val="000000"/>
                </a:solidFill>
              </a:rPr>
              <a:t>How </a:t>
            </a:r>
            <a:r>
              <a:rPr lang="en-US" sz="1900" b="1"/>
              <a:t>to Sets an environment variable inside the container in Dockerfile </a:t>
            </a:r>
            <a:r>
              <a:rPr lang="en-US" sz="1900" b="1">
                <a:solidFill>
                  <a:srgbClr val="000000"/>
                </a:solidFill>
              </a:rPr>
              <a:t> ?</a:t>
            </a:r>
            <a:endParaRPr/>
          </a:p>
        </p:txBody>
      </p:sp>
      <p:sp>
        <p:nvSpPr>
          <p:cNvPr id="1303" name="Google Shape;1303;g2742d2851f6_0_73"/>
          <p:cNvSpPr/>
          <p:nvPr/>
        </p:nvSpPr>
        <p:spPr>
          <a:xfrm>
            <a:off x="2007775" y="4286225"/>
            <a:ext cx="5629500" cy="2190600"/>
          </a:xfrm>
          <a:prstGeom prst="pie">
            <a:avLst>
              <a:gd name="adj1" fmla="val 0"/>
              <a:gd name="adj2" fmla="val 16200000"/>
            </a:avLst>
          </a:prstGeom>
          <a:solidFill>
            <a:srgbClr val="EEEEEE"/>
          </a:solidFill>
          <a:ln w="3810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3700" b="1"/>
              <a:t>ENV</a:t>
            </a:r>
            <a:endParaRPr sz="3400" b="1"/>
          </a:p>
        </p:txBody>
      </p:sp>
      <p:sp>
        <p:nvSpPr>
          <p:cNvPr id="1304" name="Google Shape;1304;g2742d2851f6_0_73"/>
          <p:cNvSpPr/>
          <p:nvPr/>
        </p:nvSpPr>
        <p:spPr>
          <a:xfrm rot="2566435">
            <a:off x="9046275" y="1050447"/>
            <a:ext cx="3342329" cy="700358"/>
          </a:xfrm>
          <a:prstGeom prst="round2DiagRect">
            <a:avLst>
              <a:gd name="adj1" fmla="val 16667"/>
              <a:gd name="adj2" fmla="val 9611"/>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600" b="1">
                <a:solidFill>
                  <a:srgbClr val="00FF00"/>
                </a:solidFill>
                <a:latin typeface="Calibri"/>
                <a:ea typeface="Calibri"/>
                <a:cs typeface="Calibri"/>
                <a:sym typeface="Calibri"/>
              </a:rPr>
              <a:t>ENV </a:t>
            </a:r>
            <a:r>
              <a:rPr lang="en-US" sz="2600" b="1">
                <a:solidFill>
                  <a:schemeClr val="dk1"/>
                </a:solidFill>
                <a:latin typeface="Calibri"/>
                <a:ea typeface="Calibri"/>
                <a:cs typeface="Calibri"/>
                <a:sym typeface="Calibri"/>
              </a:rPr>
              <a:t>  and NOT  env</a:t>
            </a:r>
            <a:endParaRPr sz="2600" b="1"/>
          </a:p>
        </p:txBody>
      </p:sp>
      <p:pic>
        <p:nvPicPr>
          <p:cNvPr id="1305" name="Google Shape;1305;g2742d2851f6_0_73" descr="Logo&#10;&#10;Description automatically generated"/>
          <p:cNvPicPr preferRelativeResize="0"/>
          <p:nvPr/>
        </p:nvPicPr>
        <p:blipFill rotWithShape="1">
          <a:blip r:embed="rId3">
            <a:alphaModFix/>
          </a:blip>
          <a:srcRect/>
          <a:stretch/>
        </p:blipFill>
        <p:spPr>
          <a:xfrm>
            <a:off x="10490469" y="4"/>
            <a:ext cx="1701525" cy="85075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309"/>
        <p:cNvGrpSpPr/>
        <p:nvPr/>
      </p:nvGrpSpPr>
      <p:grpSpPr>
        <a:xfrm>
          <a:off x="0" y="0"/>
          <a:ext cx="0" cy="0"/>
          <a:chOff x="0" y="0"/>
          <a:chExt cx="0" cy="0"/>
        </a:xfrm>
      </p:grpSpPr>
      <p:sp>
        <p:nvSpPr>
          <p:cNvPr id="1310" name="Google Shape;1310;g2742d2851f6_0_81"/>
          <p:cNvSpPr txBox="1"/>
          <p:nvPr/>
        </p:nvSpPr>
        <p:spPr>
          <a:xfrm>
            <a:off x="1319753" y="329939"/>
            <a:ext cx="88422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alibri"/>
                <a:ea typeface="Calibri"/>
                <a:cs typeface="Calibri"/>
                <a:sym typeface="Calibri"/>
              </a:rPr>
              <a:t>The Dockerfile explained line by line below</a:t>
            </a:r>
            <a:endParaRPr sz="3600" b="1">
              <a:solidFill>
                <a:schemeClr val="dk1"/>
              </a:solidFill>
              <a:latin typeface="Calibri"/>
              <a:ea typeface="Calibri"/>
              <a:cs typeface="Calibri"/>
              <a:sym typeface="Calibri"/>
            </a:endParaRPr>
          </a:p>
        </p:txBody>
      </p:sp>
      <p:sp>
        <p:nvSpPr>
          <p:cNvPr id="1311" name="Google Shape;1311;g2742d2851f6_0_81"/>
          <p:cNvSpPr/>
          <p:nvPr/>
        </p:nvSpPr>
        <p:spPr>
          <a:xfrm>
            <a:off x="8682600" y="2210800"/>
            <a:ext cx="3261600" cy="28218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The ENV  instruction tells docker that you want to create environment variable(s) inside the container so that it can be consumed at any given point of time by  the application running inside </a:t>
            </a: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pic>
        <p:nvPicPr>
          <p:cNvPr id="1312" name="Google Shape;1312;g2742d2851f6_0_81"/>
          <p:cNvPicPr preferRelativeResize="0"/>
          <p:nvPr/>
        </p:nvPicPr>
        <p:blipFill>
          <a:blip r:embed="rId3">
            <a:alphaModFix/>
          </a:blip>
          <a:stretch>
            <a:fillRect/>
          </a:stretch>
        </p:blipFill>
        <p:spPr>
          <a:xfrm>
            <a:off x="152400" y="1128839"/>
            <a:ext cx="8377801" cy="2457488"/>
          </a:xfrm>
          <a:prstGeom prst="rect">
            <a:avLst/>
          </a:prstGeom>
          <a:noFill/>
          <a:ln>
            <a:noFill/>
          </a:ln>
        </p:spPr>
      </p:pic>
      <p:sp>
        <p:nvSpPr>
          <p:cNvPr id="1313" name="Google Shape;1313;g2742d2851f6_0_81"/>
          <p:cNvSpPr/>
          <p:nvPr/>
        </p:nvSpPr>
        <p:spPr>
          <a:xfrm>
            <a:off x="8682600" y="5150038"/>
            <a:ext cx="3467100" cy="1682700"/>
          </a:xfrm>
          <a:prstGeom prst="flowChartMagneticTap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900" b="1">
                <a:solidFill>
                  <a:srgbClr val="FF0000"/>
                </a:solidFill>
              </a:rPr>
              <a:t>You can use multiple ENV on the same  Dockerfile</a:t>
            </a:r>
            <a:endParaRPr sz="1900" b="1">
              <a:solidFill>
                <a:srgbClr val="FF0000"/>
              </a:solidFill>
            </a:endParaRPr>
          </a:p>
        </p:txBody>
      </p:sp>
      <p:pic>
        <p:nvPicPr>
          <p:cNvPr id="1314" name="Google Shape;1314;g2742d2851f6_0_81"/>
          <p:cNvPicPr preferRelativeResize="0"/>
          <p:nvPr/>
        </p:nvPicPr>
        <p:blipFill>
          <a:blip r:embed="rId4">
            <a:alphaModFix/>
          </a:blip>
          <a:stretch>
            <a:fillRect/>
          </a:stretch>
        </p:blipFill>
        <p:spPr>
          <a:xfrm>
            <a:off x="7915450" y="5277187"/>
            <a:ext cx="1071326" cy="1428426"/>
          </a:xfrm>
          <a:prstGeom prst="rect">
            <a:avLst/>
          </a:prstGeom>
          <a:noFill/>
          <a:ln>
            <a:noFill/>
          </a:ln>
        </p:spPr>
      </p:pic>
      <p:pic>
        <p:nvPicPr>
          <p:cNvPr id="1315" name="Google Shape;1315;g2742d2851f6_0_81" descr="Logo&#10;&#10;Description automatically generated"/>
          <p:cNvPicPr preferRelativeResize="0"/>
          <p:nvPr/>
        </p:nvPicPr>
        <p:blipFill rotWithShape="1">
          <a:blip r:embed="rId5">
            <a:alphaModFix/>
          </a:blip>
          <a:srcRect/>
          <a:stretch/>
        </p:blipFill>
        <p:spPr>
          <a:xfrm>
            <a:off x="10490469" y="4"/>
            <a:ext cx="1701525" cy="850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2"/>
          <p:cNvSpPr txBox="1">
            <a:spLocks noGrp="1"/>
          </p:cNvSpPr>
          <p:nvPr>
            <p:ph type="ctrTitle"/>
          </p:nvPr>
        </p:nvSpPr>
        <p:spPr>
          <a:xfrm>
            <a:off x="167125" y="125149"/>
            <a:ext cx="10344807" cy="794774"/>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a:t>Remove an existing image(s)</a:t>
            </a:r>
            <a:endParaRPr/>
          </a:p>
        </p:txBody>
      </p:sp>
      <p:sp>
        <p:nvSpPr>
          <p:cNvPr id="221" name="Google Shape;221;p12"/>
          <p:cNvSpPr txBox="1"/>
          <p:nvPr/>
        </p:nvSpPr>
        <p:spPr>
          <a:xfrm>
            <a:off x="0" y="884616"/>
            <a:ext cx="4389335" cy="32316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To </a:t>
            </a:r>
            <a:r>
              <a:rPr lang="en-US" sz="1800" b="1">
                <a:solidFill>
                  <a:schemeClr val="dk1"/>
                </a:solidFill>
                <a:latin typeface="Calibri"/>
                <a:ea typeface="Calibri"/>
                <a:cs typeface="Calibri"/>
                <a:sym typeface="Calibri"/>
              </a:rPr>
              <a:t>Remove an image or images means that docker will perform the following actions</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1-</a:t>
            </a:r>
            <a:r>
              <a:rPr lang="en-US" sz="1800">
                <a:solidFill>
                  <a:schemeClr val="dk1"/>
                </a:solidFill>
                <a:latin typeface="Calibri"/>
                <a:ea typeface="Calibri"/>
                <a:cs typeface="Calibri"/>
                <a:sym typeface="Calibri"/>
              </a:rPr>
              <a:t> check if the image exist</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2-</a:t>
            </a:r>
            <a:r>
              <a:rPr lang="en-US" sz="1800">
                <a:solidFill>
                  <a:schemeClr val="dk1"/>
                </a:solidFill>
                <a:latin typeface="Calibri"/>
                <a:ea typeface="Calibri"/>
                <a:cs typeface="Calibri"/>
                <a:sym typeface="Calibri"/>
              </a:rPr>
              <a:t> if the image exist docker will remove it from your virtual machine </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a:t>
            </a:r>
            <a:r>
              <a:rPr lang="en-US" sz="1800">
                <a:solidFill>
                  <a:schemeClr val="dk1"/>
                </a:solidFill>
                <a:highlight>
                  <a:srgbClr val="FFFF00"/>
                </a:highlight>
                <a:latin typeface="Calibri"/>
                <a:ea typeface="Calibri"/>
                <a:cs typeface="Calibri"/>
                <a:sym typeface="Calibri"/>
              </a:rPr>
              <a:t>docker rmi  -f  [repository]:[image tag]</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22" name="Google Shape;222;p12"/>
          <p:cNvSpPr/>
          <p:nvPr/>
        </p:nvSpPr>
        <p:spPr>
          <a:xfrm>
            <a:off x="8379206" y="918230"/>
            <a:ext cx="3714698" cy="4004842"/>
          </a:xfrm>
          <a:prstGeom prst="roundRect">
            <a:avLst>
              <a:gd name="adj" fmla="val 16667"/>
            </a:avLst>
          </a:prstGeom>
          <a:solidFill>
            <a:schemeClr val="lt1">
              <a:alpha val="92941"/>
            </a:schemeClr>
          </a:solidFill>
          <a:ln w="984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1- </a:t>
            </a:r>
            <a:r>
              <a:rPr lang="en-US" sz="1800" b="1">
                <a:solidFill>
                  <a:schemeClr val="dk1"/>
                </a:solidFill>
                <a:latin typeface="Calibri"/>
                <a:ea typeface="Calibri"/>
                <a:cs typeface="Calibri"/>
                <a:sym typeface="Calibri"/>
              </a:rPr>
              <a:t>docker  </a:t>
            </a:r>
            <a:r>
              <a:rPr lang="en-US" sz="1800">
                <a:solidFill>
                  <a:schemeClr val="dk1"/>
                </a:solidFill>
                <a:latin typeface="Calibri"/>
                <a:ea typeface="Calibri"/>
                <a:cs typeface="Calibri"/>
                <a:sym typeface="Calibri"/>
              </a:rPr>
              <a:t>called the docker client</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2- </a:t>
            </a:r>
            <a:r>
              <a:rPr lang="en-US" sz="1800" b="1">
                <a:solidFill>
                  <a:schemeClr val="dk1"/>
                </a:solidFill>
                <a:latin typeface="Calibri"/>
                <a:ea typeface="Calibri"/>
                <a:cs typeface="Calibri"/>
                <a:sym typeface="Calibri"/>
              </a:rPr>
              <a:t>action</a:t>
            </a:r>
            <a:r>
              <a:rPr lang="en-US" sz="1800">
                <a:solidFill>
                  <a:schemeClr val="dk1"/>
                </a:solidFill>
                <a:latin typeface="Calibri"/>
                <a:ea typeface="Calibri"/>
                <a:cs typeface="Calibri"/>
                <a:sym typeface="Calibri"/>
              </a:rPr>
              <a:t> to perform </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3- </a:t>
            </a:r>
            <a:r>
              <a:rPr lang="en-US" sz="1800" b="1">
                <a:solidFill>
                  <a:schemeClr val="dk1"/>
                </a:solidFill>
                <a:latin typeface="Calibri"/>
                <a:ea typeface="Calibri"/>
                <a:cs typeface="Calibri"/>
                <a:sym typeface="Calibri"/>
              </a:rPr>
              <a:t>repository </a:t>
            </a:r>
            <a:r>
              <a:rPr lang="en-US" sz="1800">
                <a:solidFill>
                  <a:schemeClr val="dk1"/>
                </a:solidFill>
                <a:latin typeface="Calibri"/>
                <a:ea typeface="Calibri"/>
                <a:cs typeface="Calibri"/>
                <a:sym typeface="Calibri"/>
              </a:rPr>
              <a:t>from which the image will be removed</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4-  specific  </a:t>
            </a:r>
            <a:r>
              <a:rPr lang="en-US" sz="1800" b="1">
                <a:solidFill>
                  <a:schemeClr val="dk1"/>
                </a:solidFill>
                <a:latin typeface="Calibri"/>
                <a:ea typeface="Calibri"/>
                <a:cs typeface="Calibri"/>
                <a:sym typeface="Calibri"/>
              </a:rPr>
              <a:t>image tag </a:t>
            </a:r>
            <a:r>
              <a:rPr lang="en-US" sz="1800">
                <a:solidFill>
                  <a:schemeClr val="dk1"/>
                </a:solidFill>
                <a:latin typeface="Calibri"/>
                <a:ea typeface="Calibri"/>
                <a:cs typeface="Calibri"/>
                <a:sym typeface="Calibri"/>
              </a:rPr>
              <a:t>to remove</a:t>
            </a:r>
            <a:endParaRPr/>
          </a:p>
        </p:txBody>
      </p:sp>
      <p:sp>
        <p:nvSpPr>
          <p:cNvPr id="223" name="Google Shape;223;p12"/>
          <p:cNvSpPr/>
          <p:nvPr/>
        </p:nvSpPr>
        <p:spPr>
          <a:xfrm>
            <a:off x="98096" y="4077286"/>
            <a:ext cx="460155" cy="487017"/>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1</a:t>
            </a:r>
            <a:endParaRPr/>
          </a:p>
        </p:txBody>
      </p:sp>
      <p:cxnSp>
        <p:nvCxnSpPr>
          <p:cNvPr id="224" name="Google Shape;224;p12"/>
          <p:cNvCxnSpPr>
            <a:stCxn id="223" idx="5"/>
          </p:cNvCxnSpPr>
          <p:nvPr/>
        </p:nvCxnSpPr>
        <p:spPr>
          <a:xfrm>
            <a:off x="490863" y="4492981"/>
            <a:ext cx="398400" cy="828000"/>
          </a:xfrm>
          <a:prstGeom prst="straightConnector1">
            <a:avLst/>
          </a:prstGeom>
          <a:noFill/>
          <a:ln w="38100" cap="flat" cmpd="sng">
            <a:solidFill>
              <a:schemeClr val="accent1"/>
            </a:solidFill>
            <a:prstDash val="solid"/>
            <a:miter lim="800000"/>
            <a:headEnd type="none" w="sm" len="sm"/>
            <a:tailEnd type="triangle" w="med" len="med"/>
          </a:ln>
        </p:spPr>
      </p:cxnSp>
      <p:sp>
        <p:nvSpPr>
          <p:cNvPr id="225" name="Google Shape;225;p12"/>
          <p:cNvSpPr/>
          <p:nvPr/>
        </p:nvSpPr>
        <p:spPr>
          <a:xfrm>
            <a:off x="1973423" y="3919052"/>
            <a:ext cx="460155" cy="487017"/>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3</a:t>
            </a:r>
            <a:endParaRPr/>
          </a:p>
        </p:txBody>
      </p:sp>
      <p:cxnSp>
        <p:nvCxnSpPr>
          <p:cNvPr id="226" name="Google Shape;226;p12"/>
          <p:cNvCxnSpPr>
            <a:stCxn id="225" idx="5"/>
          </p:cNvCxnSpPr>
          <p:nvPr/>
        </p:nvCxnSpPr>
        <p:spPr>
          <a:xfrm flipH="1">
            <a:off x="2133090" y="4334747"/>
            <a:ext cx="233100" cy="931200"/>
          </a:xfrm>
          <a:prstGeom prst="straightConnector1">
            <a:avLst/>
          </a:prstGeom>
          <a:noFill/>
          <a:ln w="38100" cap="flat" cmpd="sng">
            <a:solidFill>
              <a:schemeClr val="accent1"/>
            </a:solidFill>
            <a:prstDash val="solid"/>
            <a:miter lim="800000"/>
            <a:headEnd type="none" w="sm" len="sm"/>
            <a:tailEnd type="triangle" w="med" len="med"/>
          </a:ln>
        </p:spPr>
      </p:cxnSp>
      <p:sp>
        <p:nvSpPr>
          <p:cNvPr id="227" name="Google Shape;227;p12"/>
          <p:cNvSpPr/>
          <p:nvPr/>
        </p:nvSpPr>
        <p:spPr>
          <a:xfrm>
            <a:off x="949592" y="3890465"/>
            <a:ext cx="460155" cy="487017"/>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2</a:t>
            </a:r>
            <a:endParaRPr/>
          </a:p>
        </p:txBody>
      </p:sp>
      <p:cxnSp>
        <p:nvCxnSpPr>
          <p:cNvPr id="228" name="Google Shape;228;p12"/>
          <p:cNvCxnSpPr>
            <a:stCxn id="227" idx="5"/>
          </p:cNvCxnSpPr>
          <p:nvPr/>
        </p:nvCxnSpPr>
        <p:spPr>
          <a:xfrm>
            <a:off x="1342359" y="4306160"/>
            <a:ext cx="33600" cy="960000"/>
          </a:xfrm>
          <a:prstGeom prst="straightConnector1">
            <a:avLst/>
          </a:prstGeom>
          <a:noFill/>
          <a:ln w="38100" cap="flat" cmpd="sng">
            <a:solidFill>
              <a:schemeClr val="accent1"/>
            </a:solidFill>
            <a:prstDash val="solid"/>
            <a:miter lim="800000"/>
            <a:headEnd type="none" w="sm" len="sm"/>
            <a:tailEnd type="triangle" w="med" len="med"/>
          </a:ln>
        </p:spPr>
      </p:cxnSp>
      <p:sp>
        <p:nvSpPr>
          <p:cNvPr id="229" name="Google Shape;229;p12"/>
          <p:cNvSpPr txBox="1"/>
          <p:nvPr/>
        </p:nvSpPr>
        <p:spPr>
          <a:xfrm>
            <a:off x="328174" y="5266057"/>
            <a:ext cx="4720281"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highlight>
                  <a:srgbClr val="FFFF00"/>
                </a:highlight>
                <a:latin typeface="Calibri"/>
                <a:ea typeface="Calibri"/>
                <a:cs typeface="Calibri"/>
                <a:sym typeface="Calibri"/>
              </a:rPr>
              <a:t>$ docker rmi  -f  ubuntu</a:t>
            </a:r>
            <a:endParaRPr/>
          </a:p>
          <a:p>
            <a:pPr marL="0" marR="0" lvl="0" indent="0" algn="l" rtl="0">
              <a:spcBef>
                <a:spcPts val="0"/>
              </a:spcBef>
              <a:spcAft>
                <a:spcPts val="0"/>
              </a:spcAft>
              <a:buNone/>
            </a:pPr>
            <a:r>
              <a:rPr lang="en-US" sz="1800">
                <a:solidFill>
                  <a:schemeClr val="dk1"/>
                </a:solidFill>
                <a:highlight>
                  <a:srgbClr val="FFFF00"/>
                </a:highlight>
                <a:latin typeface="Calibri"/>
                <a:ea typeface="Calibri"/>
                <a:cs typeface="Calibri"/>
                <a:sym typeface="Calibri"/>
              </a:rPr>
              <a:t>   or </a:t>
            </a:r>
            <a:endParaRPr/>
          </a:p>
          <a:p>
            <a:pPr marL="0" marR="0" lvl="0" indent="0" algn="l" rtl="0">
              <a:spcBef>
                <a:spcPts val="0"/>
              </a:spcBef>
              <a:spcAft>
                <a:spcPts val="0"/>
              </a:spcAft>
              <a:buNone/>
            </a:pPr>
            <a:r>
              <a:rPr lang="en-US" sz="1800">
                <a:solidFill>
                  <a:schemeClr val="dk1"/>
                </a:solidFill>
                <a:highlight>
                  <a:srgbClr val="FFFF00"/>
                </a:highlight>
                <a:latin typeface="Calibri"/>
                <a:ea typeface="Calibri"/>
                <a:cs typeface="Calibri"/>
                <a:sym typeface="Calibri"/>
              </a:rPr>
              <a:t>$ docker rmi –f  ubuntu:latest</a:t>
            </a:r>
            <a:endParaRPr/>
          </a:p>
          <a:p>
            <a:pPr marL="0" marR="0" lvl="0" indent="0" algn="l" rtl="0">
              <a:spcBef>
                <a:spcPts val="0"/>
              </a:spcBef>
              <a:spcAft>
                <a:spcPts val="0"/>
              </a:spcAft>
              <a:buNone/>
            </a:pPr>
            <a:endParaRPr sz="18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highlight>
                  <a:srgbClr val="FFFF00"/>
                </a:highlight>
                <a:latin typeface="Calibri"/>
                <a:ea typeface="Calibri"/>
                <a:cs typeface="Calibri"/>
                <a:sym typeface="Calibri"/>
              </a:rPr>
              <a:t>$ docker rmi  -f ubuntu:20.04</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0" name="Google Shape;230;p12"/>
          <p:cNvSpPr/>
          <p:nvPr/>
        </p:nvSpPr>
        <p:spPr>
          <a:xfrm>
            <a:off x="3794623" y="5049408"/>
            <a:ext cx="460155" cy="487017"/>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4</a:t>
            </a:r>
            <a:endParaRPr/>
          </a:p>
        </p:txBody>
      </p:sp>
      <p:cxnSp>
        <p:nvCxnSpPr>
          <p:cNvPr id="231" name="Google Shape;231;p12"/>
          <p:cNvCxnSpPr>
            <a:stCxn id="230" idx="3"/>
          </p:cNvCxnSpPr>
          <p:nvPr/>
        </p:nvCxnSpPr>
        <p:spPr>
          <a:xfrm flipH="1">
            <a:off x="3028311" y="5465103"/>
            <a:ext cx="833700" cy="11439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232" name="Google Shape;232;p12"/>
          <p:cNvCxnSpPr/>
          <p:nvPr/>
        </p:nvCxnSpPr>
        <p:spPr>
          <a:xfrm flipH="1">
            <a:off x="2900710" y="5321121"/>
            <a:ext cx="882353" cy="738099"/>
          </a:xfrm>
          <a:prstGeom prst="straightConnector1">
            <a:avLst/>
          </a:prstGeom>
          <a:noFill/>
          <a:ln w="38100" cap="flat" cmpd="sng">
            <a:solidFill>
              <a:schemeClr val="accent1"/>
            </a:solidFill>
            <a:prstDash val="solid"/>
            <a:miter lim="800000"/>
            <a:headEnd type="none" w="sm" len="sm"/>
            <a:tailEnd type="triangle" w="med" len="med"/>
          </a:ln>
        </p:spPr>
      </p:cxnSp>
      <p:sp>
        <p:nvSpPr>
          <p:cNvPr id="233" name="Google Shape;233;p12"/>
          <p:cNvSpPr txBox="1"/>
          <p:nvPr/>
        </p:nvSpPr>
        <p:spPr>
          <a:xfrm>
            <a:off x="4757351" y="1717589"/>
            <a:ext cx="2953265"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 docker rmi  centos </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The above command will remove the latest centos image </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We saw earlier that when you don’t specify the image docker use the latest image </a:t>
            </a:r>
            <a:endParaRPr/>
          </a:p>
        </p:txBody>
      </p:sp>
      <p:sp>
        <p:nvSpPr>
          <p:cNvPr id="234" name="Google Shape;234;p12"/>
          <p:cNvSpPr/>
          <p:nvPr/>
        </p:nvSpPr>
        <p:spPr>
          <a:xfrm>
            <a:off x="4365416" y="1490336"/>
            <a:ext cx="3542908" cy="3974767"/>
          </a:xfrm>
          <a:prstGeom prst="round2SameRect">
            <a:avLst>
              <a:gd name="adj1" fmla="val 16667"/>
              <a:gd name="adj2" fmla="val 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 docker rmi  -f centos </a:t>
            </a:r>
            <a:endParaRPr/>
          </a:p>
          <a:p>
            <a:pPr marL="0" marR="0" lvl="0" indent="0" algn="l" rtl="0">
              <a:spcBef>
                <a:spcPts val="0"/>
              </a:spcBef>
              <a:spcAft>
                <a:spcPts val="0"/>
              </a:spcAft>
              <a:buNone/>
            </a:pPr>
            <a:endParaRPr sz="1800">
              <a:solidFill>
                <a:schemeClr val="lt1"/>
              </a:solidFill>
              <a:latin typeface="Calibri"/>
              <a:ea typeface="Calibri"/>
              <a:cs typeface="Calibri"/>
              <a:sym typeface="Calibri"/>
            </a:endParaRPr>
          </a:p>
          <a:p>
            <a:pPr marL="0" marR="0" lvl="0" indent="0" algn="l" rtl="0">
              <a:spcBef>
                <a:spcPts val="0"/>
              </a:spcBef>
              <a:spcAft>
                <a:spcPts val="0"/>
              </a:spcAft>
              <a:buNone/>
            </a:pPr>
            <a:r>
              <a:rPr lang="en-US" sz="1800">
                <a:solidFill>
                  <a:schemeClr val="lt1"/>
                </a:solidFill>
                <a:latin typeface="Calibri"/>
                <a:ea typeface="Calibri"/>
                <a:cs typeface="Calibri"/>
                <a:sym typeface="Calibri"/>
              </a:rPr>
              <a:t>The above command will remove the latest centos image </a:t>
            </a:r>
            <a:endParaRPr/>
          </a:p>
          <a:p>
            <a:pPr marL="0" marR="0" lvl="0" indent="0" algn="l" rtl="0">
              <a:spcBef>
                <a:spcPts val="0"/>
              </a:spcBef>
              <a:spcAft>
                <a:spcPts val="0"/>
              </a:spcAft>
              <a:buNone/>
            </a:pPr>
            <a:endParaRPr sz="1800">
              <a:solidFill>
                <a:schemeClr val="lt1"/>
              </a:solidFill>
              <a:latin typeface="Calibri"/>
              <a:ea typeface="Calibri"/>
              <a:cs typeface="Calibri"/>
              <a:sym typeface="Calibri"/>
            </a:endParaRPr>
          </a:p>
          <a:p>
            <a:pPr marL="0" marR="0" lvl="0" indent="0" algn="l" rtl="0">
              <a:spcBef>
                <a:spcPts val="0"/>
              </a:spcBef>
              <a:spcAft>
                <a:spcPts val="0"/>
              </a:spcAft>
              <a:buNone/>
            </a:pPr>
            <a:endParaRPr sz="1800">
              <a:solidFill>
                <a:schemeClr val="lt1"/>
              </a:solidFill>
              <a:latin typeface="Calibri"/>
              <a:ea typeface="Calibri"/>
              <a:cs typeface="Calibri"/>
              <a:sym typeface="Calibri"/>
            </a:endParaRPr>
          </a:p>
          <a:p>
            <a:pPr marL="0" marR="0" lvl="0" indent="0" algn="l" rtl="0">
              <a:spcBef>
                <a:spcPts val="0"/>
              </a:spcBef>
              <a:spcAft>
                <a:spcPts val="0"/>
              </a:spcAft>
              <a:buNone/>
            </a:pPr>
            <a:r>
              <a:rPr lang="en-US" sz="1800">
                <a:solidFill>
                  <a:schemeClr val="lt1"/>
                </a:solidFill>
                <a:latin typeface="Calibri"/>
                <a:ea typeface="Calibri"/>
                <a:cs typeface="Calibri"/>
                <a:sym typeface="Calibri"/>
              </a:rPr>
              <a:t>We saw earlier that when you don’t specify the image tag  docker use the latest image</a:t>
            </a:r>
            <a:endParaRPr/>
          </a:p>
          <a:p>
            <a:pPr marL="0" marR="0" lvl="0" indent="0" algn="l" rtl="0">
              <a:spcBef>
                <a:spcPts val="0"/>
              </a:spcBef>
              <a:spcAft>
                <a:spcPts val="0"/>
              </a:spcAft>
              <a:buNone/>
            </a:pPr>
            <a:endParaRPr sz="1800">
              <a:solidFill>
                <a:schemeClr val="lt1"/>
              </a:solidFill>
              <a:latin typeface="Calibri"/>
              <a:ea typeface="Calibri"/>
              <a:cs typeface="Calibri"/>
              <a:sym typeface="Calibri"/>
            </a:endParaRPr>
          </a:p>
          <a:p>
            <a:pPr marL="0" marR="0" lvl="0" indent="0" algn="l" rtl="0">
              <a:spcBef>
                <a:spcPts val="0"/>
              </a:spcBef>
              <a:spcAft>
                <a:spcPts val="0"/>
              </a:spcAft>
              <a:buNone/>
            </a:pPr>
            <a:endParaRPr sz="1800">
              <a:solidFill>
                <a:schemeClr val="lt1"/>
              </a:solidFill>
              <a:latin typeface="Calibri"/>
              <a:ea typeface="Calibri"/>
              <a:cs typeface="Calibri"/>
              <a:sym typeface="Calibri"/>
            </a:endParaRPr>
          </a:p>
          <a:p>
            <a:pPr marL="0" marR="0" lvl="0" indent="0" algn="l" rtl="0">
              <a:spcBef>
                <a:spcPts val="0"/>
              </a:spcBef>
              <a:spcAft>
                <a:spcPts val="0"/>
              </a:spcAft>
              <a:buNone/>
            </a:pPr>
            <a:r>
              <a:rPr lang="en-US" sz="1800">
                <a:solidFill>
                  <a:schemeClr val="lt1"/>
                </a:solidFill>
                <a:latin typeface="Calibri"/>
                <a:ea typeface="Calibri"/>
                <a:cs typeface="Calibri"/>
                <a:sym typeface="Calibri"/>
              </a:rPr>
              <a:t>You can remove multiple images at the same time  </a:t>
            </a:r>
            <a:endParaRPr/>
          </a:p>
        </p:txBody>
      </p:sp>
      <p:pic>
        <p:nvPicPr>
          <p:cNvPr id="235" name="Google Shape;235;p12" descr="Logo&#10;&#10;Description automatically generated"/>
          <p:cNvPicPr preferRelativeResize="0"/>
          <p:nvPr/>
        </p:nvPicPr>
        <p:blipFill rotWithShape="1">
          <a:blip r:embed="rId3">
            <a:alphaModFix/>
          </a:blip>
          <a:srcRect/>
          <a:stretch/>
        </p:blipFill>
        <p:spPr>
          <a:xfrm>
            <a:off x="10490469" y="4"/>
            <a:ext cx="1701525" cy="85075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319"/>
        <p:cNvGrpSpPr/>
        <p:nvPr/>
      </p:nvGrpSpPr>
      <p:grpSpPr>
        <a:xfrm>
          <a:off x="0" y="0"/>
          <a:ext cx="0" cy="0"/>
          <a:chOff x="0" y="0"/>
          <a:chExt cx="0" cy="0"/>
        </a:xfrm>
      </p:grpSpPr>
      <p:sp>
        <p:nvSpPr>
          <p:cNvPr id="1320" name="Google Shape;1320;g27462f202db_0_12"/>
          <p:cNvSpPr txBox="1"/>
          <p:nvPr/>
        </p:nvSpPr>
        <p:spPr>
          <a:xfrm>
            <a:off x="1319753" y="329939"/>
            <a:ext cx="88422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dk1"/>
                </a:solidFill>
                <a:latin typeface="Calibri"/>
                <a:ea typeface="Calibri"/>
                <a:cs typeface="Calibri"/>
                <a:sym typeface="Calibri"/>
              </a:rPr>
              <a:t>Dockerfile reference</a:t>
            </a:r>
            <a:endParaRPr/>
          </a:p>
        </p:txBody>
      </p:sp>
      <p:sp>
        <p:nvSpPr>
          <p:cNvPr id="1321" name="Google Shape;1321;g27462f202db_0_12"/>
          <p:cNvSpPr/>
          <p:nvPr/>
        </p:nvSpPr>
        <p:spPr>
          <a:xfrm>
            <a:off x="1865350" y="1116675"/>
            <a:ext cx="8004312" cy="2992248"/>
          </a:xfrm>
          <a:prstGeom prst="cloud">
            <a:avLst/>
          </a:prstGeom>
          <a:solidFill>
            <a:srgbClr val="00FF00"/>
          </a:solid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2400"/>
              </a:spcBef>
              <a:spcAft>
                <a:spcPts val="0"/>
              </a:spcAft>
              <a:buNone/>
            </a:pPr>
            <a:r>
              <a:rPr lang="en-US" sz="1900" b="1">
                <a:solidFill>
                  <a:srgbClr val="000000"/>
                </a:solidFill>
              </a:rPr>
              <a:t>How </a:t>
            </a:r>
            <a:r>
              <a:rPr lang="en-US" sz="1900" b="1"/>
              <a:t>to copy file from our current repository  in Dockerfile </a:t>
            </a:r>
            <a:r>
              <a:rPr lang="en-US" sz="1900" b="1">
                <a:solidFill>
                  <a:srgbClr val="000000"/>
                </a:solidFill>
              </a:rPr>
              <a:t> ?</a:t>
            </a:r>
            <a:endParaRPr/>
          </a:p>
        </p:txBody>
      </p:sp>
      <p:sp>
        <p:nvSpPr>
          <p:cNvPr id="1322" name="Google Shape;1322;g27462f202db_0_12"/>
          <p:cNvSpPr/>
          <p:nvPr/>
        </p:nvSpPr>
        <p:spPr>
          <a:xfrm>
            <a:off x="2007775" y="4286225"/>
            <a:ext cx="5629500" cy="2190600"/>
          </a:xfrm>
          <a:prstGeom prst="pie">
            <a:avLst>
              <a:gd name="adj1" fmla="val 0"/>
              <a:gd name="adj2" fmla="val 16200000"/>
            </a:avLst>
          </a:prstGeom>
          <a:solidFill>
            <a:srgbClr val="EEEEEE"/>
          </a:solidFill>
          <a:ln w="3810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3700" b="1"/>
              <a:t>COPY</a:t>
            </a:r>
            <a:endParaRPr sz="3400" b="1"/>
          </a:p>
        </p:txBody>
      </p:sp>
      <p:sp>
        <p:nvSpPr>
          <p:cNvPr id="1323" name="Google Shape;1323;g27462f202db_0_12"/>
          <p:cNvSpPr/>
          <p:nvPr/>
        </p:nvSpPr>
        <p:spPr>
          <a:xfrm rot="2566435">
            <a:off x="9046275" y="1050447"/>
            <a:ext cx="3342329" cy="700358"/>
          </a:xfrm>
          <a:prstGeom prst="round2DiagRect">
            <a:avLst>
              <a:gd name="adj1" fmla="val 16667"/>
              <a:gd name="adj2" fmla="val 9611"/>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600" b="1">
                <a:solidFill>
                  <a:srgbClr val="00FF00"/>
                </a:solidFill>
                <a:latin typeface="Calibri"/>
                <a:ea typeface="Calibri"/>
                <a:cs typeface="Calibri"/>
                <a:sym typeface="Calibri"/>
              </a:rPr>
              <a:t>COPY </a:t>
            </a:r>
            <a:r>
              <a:rPr lang="en-US" sz="2600" b="1">
                <a:solidFill>
                  <a:schemeClr val="dk1"/>
                </a:solidFill>
                <a:latin typeface="Calibri"/>
                <a:ea typeface="Calibri"/>
                <a:cs typeface="Calibri"/>
                <a:sym typeface="Calibri"/>
              </a:rPr>
              <a:t>  and NOT  copy</a:t>
            </a:r>
            <a:endParaRPr sz="2600" b="1"/>
          </a:p>
        </p:txBody>
      </p:sp>
      <p:pic>
        <p:nvPicPr>
          <p:cNvPr id="1324" name="Google Shape;1324;g27462f202db_0_12" descr="Logo&#10;&#10;Description automatically generated"/>
          <p:cNvPicPr preferRelativeResize="0"/>
          <p:nvPr/>
        </p:nvPicPr>
        <p:blipFill rotWithShape="1">
          <a:blip r:embed="rId3">
            <a:alphaModFix/>
          </a:blip>
          <a:srcRect/>
          <a:stretch/>
        </p:blipFill>
        <p:spPr>
          <a:xfrm>
            <a:off x="10490469" y="4"/>
            <a:ext cx="1701525" cy="85075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sp>
        <p:nvSpPr>
          <p:cNvPr id="1329" name="Google Shape;1329;g27462f202db_0_19"/>
          <p:cNvSpPr txBox="1"/>
          <p:nvPr/>
        </p:nvSpPr>
        <p:spPr>
          <a:xfrm>
            <a:off x="1319753" y="329939"/>
            <a:ext cx="88422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alibri"/>
                <a:ea typeface="Calibri"/>
                <a:cs typeface="Calibri"/>
                <a:sym typeface="Calibri"/>
              </a:rPr>
              <a:t>The Dockerfile explained line by line below</a:t>
            </a:r>
            <a:endParaRPr sz="3600" b="1">
              <a:solidFill>
                <a:schemeClr val="dk1"/>
              </a:solidFill>
              <a:latin typeface="Calibri"/>
              <a:ea typeface="Calibri"/>
              <a:cs typeface="Calibri"/>
              <a:sym typeface="Calibri"/>
            </a:endParaRPr>
          </a:p>
        </p:txBody>
      </p:sp>
      <p:sp>
        <p:nvSpPr>
          <p:cNvPr id="1330" name="Google Shape;1330;g27462f202db_0_19"/>
          <p:cNvSpPr/>
          <p:nvPr/>
        </p:nvSpPr>
        <p:spPr>
          <a:xfrm>
            <a:off x="8682600" y="2210800"/>
            <a:ext cx="3261600" cy="28218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The COPY  instruction Copies new files or directories from the source (virtual machine) to the container.</a:t>
            </a: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331" name="Google Shape;1331;g27462f202db_0_19"/>
          <p:cNvSpPr/>
          <p:nvPr/>
        </p:nvSpPr>
        <p:spPr>
          <a:xfrm>
            <a:off x="8682600" y="5150038"/>
            <a:ext cx="3467100" cy="1682700"/>
          </a:xfrm>
          <a:prstGeom prst="flowChartMagneticTap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900" b="1">
                <a:solidFill>
                  <a:srgbClr val="FF0000"/>
                </a:solidFill>
              </a:rPr>
              <a:t>You can use multiple COPY on the same  Dockerfile</a:t>
            </a:r>
            <a:endParaRPr sz="1900" b="1">
              <a:solidFill>
                <a:srgbClr val="FF0000"/>
              </a:solidFill>
            </a:endParaRPr>
          </a:p>
        </p:txBody>
      </p:sp>
      <p:pic>
        <p:nvPicPr>
          <p:cNvPr id="1332" name="Google Shape;1332;g27462f202db_0_19"/>
          <p:cNvPicPr preferRelativeResize="0"/>
          <p:nvPr/>
        </p:nvPicPr>
        <p:blipFill>
          <a:blip r:embed="rId3">
            <a:alphaModFix/>
          </a:blip>
          <a:stretch>
            <a:fillRect/>
          </a:stretch>
        </p:blipFill>
        <p:spPr>
          <a:xfrm>
            <a:off x="7915450" y="5277187"/>
            <a:ext cx="1071326" cy="1428426"/>
          </a:xfrm>
          <a:prstGeom prst="rect">
            <a:avLst/>
          </a:prstGeom>
          <a:noFill/>
          <a:ln>
            <a:noFill/>
          </a:ln>
        </p:spPr>
      </p:pic>
      <p:pic>
        <p:nvPicPr>
          <p:cNvPr id="1333" name="Google Shape;1333;g27462f202db_0_19"/>
          <p:cNvPicPr preferRelativeResize="0"/>
          <p:nvPr/>
        </p:nvPicPr>
        <p:blipFill>
          <a:blip r:embed="rId4">
            <a:alphaModFix/>
          </a:blip>
          <a:stretch>
            <a:fillRect/>
          </a:stretch>
        </p:blipFill>
        <p:spPr>
          <a:xfrm>
            <a:off x="216125" y="1052364"/>
            <a:ext cx="6686550" cy="3390900"/>
          </a:xfrm>
          <a:prstGeom prst="rect">
            <a:avLst/>
          </a:prstGeom>
          <a:noFill/>
          <a:ln>
            <a:noFill/>
          </a:ln>
        </p:spPr>
      </p:pic>
      <p:sp>
        <p:nvSpPr>
          <p:cNvPr id="1334" name="Google Shape;1334;g27462f202db_0_19"/>
          <p:cNvSpPr/>
          <p:nvPr/>
        </p:nvSpPr>
        <p:spPr>
          <a:xfrm>
            <a:off x="267700" y="5032600"/>
            <a:ext cx="2421900" cy="1223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this is the source file that should exist on your virtual machine </a:t>
            </a:r>
            <a:endParaRPr/>
          </a:p>
        </p:txBody>
      </p:sp>
      <p:sp>
        <p:nvSpPr>
          <p:cNvPr id="1335" name="Google Shape;1335;g27462f202db_0_19"/>
          <p:cNvSpPr/>
          <p:nvPr/>
        </p:nvSpPr>
        <p:spPr>
          <a:xfrm>
            <a:off x="4282775" y="5086150"/>
            <a:ext cx="2421900" cy="1223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this is the destination file where the file should be copied inside the container </a:t>
            </a:r>
            <a:endParaRPr/>
          </a:p>
        </p:txBody>
      </p:sp>
      <p:cxnSp>
        <p:nvCxnSpPr>
          <p:cNvPr id="1336" name="Google Shape;1336;g27462f202db_0_19"/>
          <p:cNvCxnSpPr>
            <a:stCxn id="1334" idx="0"/>
          </p:cNvCxnSpPr>
          <p:nvPr/>
        </p:nvCxnSpPr>
        <p:spPr>
          <a:xfrm rot="10800000" flipH="1">
            <a:off x="1478650" y="4015300"/>
            <a:ext cx="841500" cy="1017300"/>
          </a:xfrm>
          <a:prstGeom prst="straightConnector1">
            <a:avLst/>
          </a:prstGeom>
          <a:noFill/>
          <a:ln w="28575" cap="flat" cmpd="sng">
            <a:solidFill>
              <a:srgbClr val="FF9900"/>
            </a:solidFill>
            <a:prstDash val="solid"/>
            <a:round/>
            <a:headEnd type="none" w="med" len="med"/>
            <a:tailEnd type="triangle" w="med" len="med"/>
          </a:ln>
        </p:spPr>
      </p:cxnSp>
      <p:cxnSp>
        <p:nvCxnSpPr>
          <p:cNvPr id="1337" name="Google Shape;1337;g27462f202db_0_19"/>
          <p:cNvCxnSpPr>
            <a:stCxn id="1335" idx="0"/>
          </p:cNvCxnSpPr>
          <p:nvPr/>
        </p:nvCxnSpPr>
        <p:spPr>
          <a:xfrm rot="10800000">
            <a:off x="3887825" y="4002550"/>
            <a:ext cx="1605900" cy="1083600"/>
          </a:xfrm>
          <a:prstGeom prst="straightConnector1">
            <a:avLst/>
          </a:prstGeom>
          <a:noFill/>
          <a:ln w="28575" cap="flat" cmpd="sng">
            <a:solidFill>
              <a:srgbClr val="FF9900"/>
            </a:solidFill>
            <a:prstDash val="solid"/>
            <a:round/>
            <a:headEnd type="none" w="med" len="med"/>
            <a:tailEnd type="triangle" w="med" len="med"/>
          </a:ln>
        </p:spPr>
      </p:cxnSp>
      <p:pic>
        <p:nvPicPr>
          <p:cNvPr id="1338" name="Google Shape;1338;g27462f202db_0_19" descr="Logo&#10;&#10;Description automatically generated"/>
          <p:cNvPicPr preferRelativeResize="0"/>
          <p:nvPr/>
        </p:nvPicPr>
        <p:blipFill rotWithShape="1">
          <a:blip r:embed="rId5">
            <a:alphaModFix/>
          </a:blip>
          <a:srcRect/>
          <a:stretch/>
        </p:blipFill>
        <p:spPr>
          <a:xfrm>
            <a:off x="10490469" y="4"/>
            <a:ext cx="1701525" cy="85075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342"/>
        <p:cNvGrpSpPr/>
        <p:nvPr/>
      </p:nvGrpSpPr>
      <p:grpSpPr>
        <a:xfrm>
          <a:off x="0" y="0"/>
          <a:ext cx="0" cy="0"/>
          <a:chOff x="0" y="0"/>
          <a:chExt cx="0" cy="0"/>
        </a:xfrm>
      </p:grpSpPr>
      <p:sp>
        <p:nvSpPr>
          <p:cNvPr id="1343" name="Google Shape;1343;g27462f202db_0_33"/>
          <p:cNvSpPr txBox="1"/>
          <p:nvPr/>
        </p:nvSpPr>
        <p:spPr>
          <a:xfrm>
            <a:off x="1319753" y="329939"/>
            <a:ext cx="88422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dk1"/>
                </a:solidFill>
                <a:latin typeface="Calibri"/>
                <a:ea typeface="Calibri"/>
                <a:cs typeface="Calibri"/>
                <a:sym typeface="Calibri"/>
              </a:rPr>
              <a:t>Dockerfile reference</a:t>
            </a:r>
            <a:endParaRPr/>
          </a:p>
        </p:txBody>
      </p:sp>
      <p:sp>
        <p:nvSpPr>
          <p:cNvPr id="1344" name="Google Shape;1344;g27462f202db_0_33"/>
          <p:cNvSpPr/>
          <p:nvPr/>
        </p:nvSpPr>
        <p:spPr>
          <a:xfrm>
            <a:off x="1865350" y="1116675"/>
            <a:ext cx="8004312" cy="2992248"/>
          </a:xfrm>
          <a:prstGeom prst="cloud">
            <a:avLst/>
          </a:prstGeom>
          <a:solidFill>
            <a:srgbClr val="00FF00"/>
          </a:solid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2400"/>
              </a:spcBef>
              <a:spcAft>
                <a:spcPts val="0"/>
              </a:spcAft>
              <a:buNone/>
            </a:pPr>
            <a:r>
              <a:rPr lang="en-US" sz="1900" b="1">
                <a:solidFill>
                  <a:srgbClr val="000000"/>
                </a:solidFill>
              </a:rPr>
              <a:t>How </a:t>
            </a:r>
            <a:r>
              <a:rPr lang="en-US" sz="1900" b="1"/>
              <a:t>to copy file from our current repository  in Dockerfile </a:t>
            </a:r>
            <a:r>
              <a:rPr lang="en-US" sz="1900" b="1">
                <a:solidFill>
                  <a:srgbClr val="000000"/>
                </a:solidFill>
              </a:rPr>
              <a:t> ?</a:t>
            </a:r>
            <a:endParaRPr/>
          </a:p>
        </p:txBody>
      </p:sp>
      <p:sp>
        <p:nvSpPr>
          <p:cNvPr id="1345" name="Google Shape;1345;g27462f202db_0_33"/>
          <p:cNvSpPr/>
          <p:nvPr/>
        </p:nvSpPr>
        <p:spPr>
          <a:xfrm>
            <a:off x="2007775" y="4286225"/>
            <a:ext cx="5629500" cy="2190600"/>
          </a:xfrm>
          <a:prstGeom prst="pie">
            <a:avLst>
              <a:gd name="adj1" fmla="val 0"/>
              <a:gd name="adj2" fmla="val 16200000"/>
            </a:avLst>
          </a:prstGeom>
          <a:solidFill>
            <a:srgbClr val="EEEEEE"/>
          </a:solidFill>
          <a:ln w="3810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3700" b="1"/>
              <a:t>ADD</a:t>
            </a:r>
            <a:endParaRPr sz="3400" b="1"/>
          </a:p>
        </p:txBody>
      </p:sp>
      <p:sp>
        <p:nvSpPr>
          <p:cNvPr id="1346" name="Google Shape;1346;g27462f202db_0_33"/>
          <p:cNvSpPr/>
          <p:nvPr/>
        </p:nvSpPr>
        <p:spPr>
          <a:xfrm rot="2566435">
            <a:off x="9046275" y="1050447"/>
            <a:ext cx="3342329" cy="700358"/>
          </a:xfrm>
          <a:prstGeom prst="round2DiagRect">
            <a:avLst>
              <a:gd name="adj1" fmla="val 16667"/>
              <a:gd name="adj2" fmla="val 9611"/>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600" b="1">
                <a:solidFill>
                  <a:srgbClr val="00FF00"/>
                </a:solidFill>
                <a:latin typeface="Calibri"/>
                <a:ea typeface="Calibri"/>
                <a:cs typeface="Calibri"/>
                <a:sym typeface="Calibri"/>
              </a:rPr>
              <a:t>ADD</a:t>
            </a:r>
            <a:r>
              <a:rPr lang="en-US" sz="2600" b="1">
                <a:solidFill>
                  <a:schemeClr val="dk1"/>
                </a:solidFill>
                <a:latin typeface="Calibri"/>
                <a:ea typeface="Calibri"/>
                <a:cs typeface="Calibri"/>
                <a:sym typeface="Calibri"/>
              </a:rPr>
              <a:t>  and NOT  add</a:t>
            </a:r>
            <a:endParaRPr sz="2600" b="1"/>
          </a:p>
        </p:txBody>
      </p:sp>
      <p:pic>
        <p:nvPicPr>
          <p:cNvPr id="1347" name="Google Shape;1347;g27462f202db_0_33" descr="Logo&#10;&#10;Description automatically generated"/>
          <p:cNvPicPr preferRelativeResize="0"/>
          <p:nvPr/>
        </p:nvPicPr>
        <p:blipFill rotWithShape="1">
          <a:blip r:embed="rId3">
            <a:alphaModFix/>
          </a:blip>
          <a:srcRect/>
          <a:stretch/>
        </p:blipFill>
        <p:spPr>
          <a:xfrm>
            <a:off x="10490469" y="4"/>
            <a:ext cx="1701525" cy="85075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g27462f202db_0_40"/>
          <p:cNvSpPr txBox="1"/>
          <p:nvPr/>
        </p:nvSpPr>
        <p:spPr>
          <a:xfrm>
            <a:off x="1319753" y="329939"/>
            <a:ext cx="88422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alibri"/>
                <a:ea typeface="Calibri"/>
                <a:cs typeface="Calibri"/>
                <a:sym typeface="Calibri"/>
              </a:rPr>
              <a:t>The Dockerfile explained line by line below</a:t>
            </a:r>
            <a:endParaRPr sz="3600" b="1">
              <a:solidFill>
                <a:schemeClr val="dk1"/>
              </a:solidFill>
              <a:latin typeface="Calibri"/>
              <a:ea typeface="Calibri"/>
              <a:cs typeface="Calibri"/>
              <a:sym typeface="Calibri"/>
            </a:endParaRPr>
          </a:p>
        </p:txBody>
      </p:sp>
      <p:sp>
        <p:nvSpPr>
          <p:cNvPr id="1353" name="Google Shape;1353;g27462f202db_0_40"/>
          <p:cNvSpPr/>
          <p:nvPr/>
        </p:nvSpPr>
        <p:spPr>
          <a:xfrm>
            <a:off x="8682600" y="2210800"/>
            <a:ext cx="3261600" cy="28218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The ADD  instruction Copies new files or directories from the source (virtual machine) to the container.</a:t>
            </a: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354" name="Google Shape;1354;g27462f202db_0_40"/>
          <p:cNvSpPr/>
          <p:nvPr/>
        </p:nvSpPr>
        <p:spPr>
          <a:xfrm>
            <a:off x="8682600" y="5150038"/>
            <a:ext cx="3467100" cy="1682700"/>
          </a:xfrm>
          <a:prstGeom prst="flowChartMagneticTap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900" b="1">
                <a:solidFill>
                  <a:srgbClr val="FF0000"/>
                </a:solidFill>
              </a:rPr>
              <a:t>You can use multiple ADD on the same  Dockerfile</a:t>
            </a:r>
            <a:endParaRPr sz="1900" b="1">
              <a:solidFill>
                <a:srgbClr val="FF0000"/>
              </a:solidFill>
            </a:endParaRPr>
          </a:p>
        </p:txBody>
      </p:sp>
      <p:pic>
        <p:nvPicPr>
          <p:cNvPr id="1355" name="Google Shape;1355;g27462f202db_0_40"/>
          <p:cNvPicPr preferRelativeResize="0"/>
          <p:nvPr/>
        </p:nvPicPr>
        <p:blipFill>
          <a:blip r:embed="rId3">
            <a:alphaModFix/>
          </a:blip>
          <a:stretch>
            <a:fillRect/>
          </a:stretch>
        </p:blipFill>
        <p:spPr>
          <a:xfrm>
            <a:off x="7915450" y="5277187"/>
            <a:ext cx="1071326" cy="1428426"/>
          </a:xfrm>
          <a:prstGeom prst="rect">
            <a:avLst/>
          </a:prstGeom>
          <a:noFill/>
          <a:ln>
            <a:noFill/>
          </a:ln>
        </p:spPr>
      </p:pic>
      <p:sp>
        <p:nvSpPr>
          <p:cNvPr id="1356" name="Google Shape;1356;g27462f202db_0_40"/>
          <p:cNvSpPr/>
          <p:nvPr/>
        </p:nvSpPr>
        <p:spPr>
          <a:xfrm>
            <a:off x="267700" y="5032600"/>
            <a:ext cx="2421900" cy="1223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this is the source file that should exist on your virtual machine </a:t>
            </a:r>
            <a:endParaRPr/>
          </a:p>
        </p:txBody>
      </p:sp>
      <p:sp>
        <p:nvSpPr>
          <p:cNvPr id="1357" name="Google Shape;1357;g27462f202db_0_40"/>
          <p:cNvSpPr/>
          <p:nvPr/>
        </p:nvSpPr>
        <p:spPr>
          <a:xfrm>
            <a:off x="4282775" y="5086150"/>
            <a:ext cx="2421900" cy="1223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this is the destination file where the file should be copied inside the container </a:t>
            </a:r>
            <a:endParaRPr/>
          </a:p>
        </p:txBody>
      </p:sp>
      <p:cxnSp>
        <p:nvCxnSpPr>
          <p:cNvPr id="1358" name="Google Shape;1358;g27462f202db_0_40"/>
          <p:cNvCxnSpPr>
            <a:stCxn id="1356" idx="0"/>
          </p:cNvCxnSpPr>
          <p:nvPr/>
        </p:nvCxnSpPr>
        <p:spPr>
          <a:xfrm rot="10800000" flipH="1">
            <a:off x="1478650" y="3887800"/>
            <a:ext cx="1211100" cy="1144800"/>
          </a:xfrm>
          <a:prstGeom prst="straightConnector1">
            <a:avLst/>
          </a:prstGeom>
          <a:noFill/>
          <a:ln w="28575" cap="flat" cmpd="sng">
            <a:solidFill>
              <a:srgbClr val="FF9900"/>
            </a:solidFill>
            <a:prstDash val="solid"/>
            <a:round/>
            <a:headEnd type="none" w="med" len="med"/>
            <a:tailEnd type="triangle" w="med" len="med"/>
          </a:ln>
        </p:spPr>
      </p:cxnSp>
      <p:cxnSp>
        <p:nvCxnSpPr>
          <p:cNvPr id="1359" name="Google Shape;1359;g27462f202db_0_40"/>
          <p:cNvCxnSpPr>
            <a:stCxn id="1357" idx="0"/>
          </p:cNvCxnSpPr>
          <p:nvPr/>
        </p:nvCxnSpPr>
        <p:spPr>
          <a:xfrm rot="10800000">
            <a:off x="4333925" y="3887950"/>
            <a:ext cx="1159800" cy="1198200"/>
          </a:xfrm>
          <a:prstGeom prst="straightConnector1">
            <a:avLst/>
          </a:prstGeom>
          <a:noFill/>
          <a:ln w="28575" cap="flat" cmpd="sng">
            <a:solidFill>
              <a:srgbClr val="FF9900"/>
            </a:solidFill>
            <a:prstDash val="solid"/>
            <a:round/>
            <a:headEnd type="none" w="med" len="med"/>
            <a:tailEnd type="triangle" w="med" len="med"/>
          </a:ln>
        </p:spPr>
      </p:cxnSp>
      <p:pic>
        <p:nvPicPr>
          <p:cNvPr id="1360" name="Google Shape;1360;g27462f202db_0_40"/>
          <p:cNvPicPr preferRelativeResize="0"/>
          <p:nvPr/>
        </p:nvPicPr>
        <p:blipFill>
          <a:blip r:embed="rId4">
            <a:alphaModFix/>
          </a:blip>
          <a:stretch>
            <a:fillRect/>
          </a:stretch>
        </p:blipFill>
        <p:spPr>
          <a:xfrm>
            <a:off x="152400" y="1128839"/>
            <a:ext cx="7602114" cy="2721311"/>
          </a:xfrm>
          <a:prstGeom prst="rect">
            <a:avLst/>
          </a:prstGeom>
          <a:noFill/>
          <a:ln>
            <a:noFill/>
          </a:ln>
        </p:spPr>
      </p:pic>
      <p:pic>
        <p:nvPicPr>
          <p:cNvPr id="1361" name="Google Shape;1361;g27462f202db_0_40" descr="Logo&#10;&#10;Description automatically generated"/>
          <p:cNvPicPr preferRelativeResize="0"/>
          <p:nvPr/>
        </p:nvPicPr>
        <p:blipFill rotWithShape="1">
          <a:blip r:embed="rId5">
            <a:alphaModFix/>
          </a:blip>
          <a:srcRect/>
          <a:stretch/>
        </p:blipFill>
        <p:spPr>
          <a:xfrm>
            <a:off x="10490469" y="4"/>
            <a:ext cx="1701525" cy="85075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365"/>
        <p:cNvGrpSpPr/>
        <p:nvPr/>
      </p:nvGrpSpPr>
      <p:grpSpPr>
        <a:xfrm>
          <a:off x="0" y="0"/>
          <a:ext cx="0" cy="0"/>
          <a:chOff x="0" y="0"/>
          <a:chExt cx="0" cy="0"/>
        </a:xfrm>
      </p:grpSpPr>
      <p:sp>
        <p:nvSpPr>
          <p:cNvPr id="1366" name="Google Shape;1366;g27462f202db_0_53"/>
          <p:cNvSpPr txBox="1"/>
          <p:nvPr/>
        </p:nvSpPr>
        <p:spPr>
          <a:xfrm>
            <a:off x="1319753" y="329939"/>
            <a:ext cx="88422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dk1"/>
                </a:solidFill>
                <a:latin typeface="Calibri"/>
                <a:ea typeface="Calibri"/>
                <a:cs typeface="Calibri"/>
                <a:sym typeface="Calibri"/>
              </a:rPr>
              <a:t>Dockerfile reference</a:t>
            </a:r>
            <a:endParaRPr/>
          </a:p>
        </p:txBody>
      </p:sp>
      <p:sp>
        <p:nvSpPr>
          <p:cNvPr id="1367" name="Google Shape;1367;g27462f202db_0_53"/>
          <p:cNvSpPr/>
          <p:nvPr/>
        </p:nvSpPr>
        <p:spPr>
          <a:xfrm>
            <a:off x="1865350" y="1116675"/>
            <a:ext cx="8004312" cy="2992248"/>
          </a:xfrm>
          <a:prstGeom prst="cloud">
            <a:avLst/>
          </a:prstGeom>
          <a:solidFill>
            <a:srgbClr val="00FF00"/>
          </a:solid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2400"/>
              </a:spcBef>
              <a:spcAft>
                <a:spcPts val="0"/>
              </a:spcAft>
              <a:buNone/>
            </a:pPr>
            <a:r>
              <a:rPr lang="en-US" sz="1900" b="1">
                <a:solidFill>
                  <a:srgbClr val="000000"/>
                </a:solidFill>
              </a:rPr>
              <a:t>How </a:t>
            </a:r>
            <a:r>
              <a:rPr lang="en-US" sz="1900" b="1"/>
              <a:t>to copy file remotely  in Dockerfile </a:t>
            </a:r>
            <a:r>
              <a:rPr lang="en-US" sz="1900" b="1">
                <a:solidFill>
                  <a:srgbClr val="000000"/>
                </a:solidFill>
              </a:rPr>
              <a:t> ?</a:t>
            </a:r>
            <a:endParaRPr/>
          </a:p>
        </p:txBody>
      </p:sp>
      <p:sp>
        <p:nvSpPr>
          <p:cNvPr id="1368" name="Google Shape;1368;g27462f202db_0_53"/>
          <p:cNvSpPr/>
          <p:nvPr/>
        </p:nvSpPr>
        <p:spPr>
          <a:xfrm>
            <a:off x="2007775" y="4286225"/>
            <a:ext cx="5629500" cy="2190600"/>
          </a:xfrm>
          <a:prstGeom prst="pie">
            <a:avLst>
              <a:gd name="adj1" fmla="val 0"/>
              <a:gd name="adj2" fmla="val 16200000"/>
            </a:avLst>
          </a:prstGeom>
          <a:solidFill>
            <a:srgbClr val="EEEEEE"/>
          </a:solidFill>
          <a:ln w="3810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3700" b="1"/>
              <a:t>ADD</a:t>
            </a:r>
            <a:endParaRPr sz="3400" b="1"/>
          </a:p>
        </p:txBody>
      </p:sp>
      <p:sp>
        <p:nvSpPr>
          <p:cNvPr id="1369" name="Google Shape;1369;g27462f202db_0_53"/>
          <p:cNvSpPr/>
          <p:nvPr/>
        </p:nvSpPr>
        <p:spPr>
          <a:xfrm rot="2566435">
            <a:off x="9046275" y="1050447"/>
            <a:ext cx="3342329" cy="700358"/>
          </a:xfrm>
          <a:prstGeom prst="round2DiagRect">
            <a:avLst>
              <a:gd name="adj1" fmla="val 16667"/>
              <a:gd name="adj2" fmla="val 9611"/>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600" b="1">
                <a:solidFill>
                  <a:srgbClr val="00FF00"/>
                </a:solidFill>
                <a:latin typeface="Calibri"/>
                <a:ea typeface="Calibri"/>
                <a:cs typeface="Calibri"/>
                <a:sym typeface="Calibri"/>
              </a:rPr>
              <a:t>ADD </a:t>
            </a:r>
            <a:r>
              <a:rPr lang="en-US" sz="2600" b="1">
                <a:solidFill>
                  <a:schemeClr val="dk1"/>
                </a:solidFill>
                <a:latin typeface="Calibri"/>
                <a:ea typeface="Calibri"/>
                <a:cs typeface="Calibri"/>
                <a:sym typeface="Calibri"/>
              </a:rPr>
              <a:t>  and NOT  add</a:t>
            </a:r>
            <a:endParaRPr sz="2600" b="1"/>
          </a:p>
        </p:txBody>
      </p:sp>
      <p:pic>
        <p:nvPicPr>
          <p:cNvPr id="1370" name="Google Shape;1370;g27462f202db_0_53" descr="Logo&#10;&#10;Description automatically generated"/>
          <p:cNvPicPr preferRelativeResize="0"/>
          <p:nvPr/>
        </p:nvPicPr>
        <p:blipFill rotWithShape="1">
          <a:blip r:embed="rId3">
            <a:alphaModFix/>
          </a:blip>
          <a:srcRect/>
          <a:stretch/>
        </p:blipFill>
        <p:spPr>
          <a:xfrm>
            <a:off x="10490469" y="4"/>
            <a:ext cx="1701525" cy="85075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374"/>
        <p:cNvGrpSpPr/>
        <p:nvPr/>
      </p:nvGrpSpPr>
      <p:grpSpPr>
        <a:xfrm>
          <a:off x="0" y="0"/>
          <a:ext cx="0" cy="0"/>
          <a:chOff x="0" y="0"/>
          <a:chExt cx="0" cy="0"/>
        </a:xfrm>
      </p:grpSpPr>
      <p:sp>
        <p:nvSpPr>
          <p:cNvPr id="1375" name="Google Shape;1375;g27462f202db_0_60"/>
          <p:cNvSpPr txBox="1"/>
          <p:nvPr/>
        </p:nvSpPr>
        <p:spPr>
          <a:xfrm>
            <a:off x="1319753" y="329939"/>
            <a:ext cx="88422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alibri"/>
                <a:ea typeface="Calibri"/>
                <a:cs typeface="Calibri"/>
                <a:sym typeface="Calibri"/>
              </a:rPr>
              <a:t>The Dockerfile explained line by line below</a:t>
            </a:r>
            <a:endParaRPr sz="3600" b="1">
              <a:solidFill>
                <a:schemeClr val="dk1"/>
              </a:solidFill>
              <a:latin typeface="Calibri"/>
              <a:ea typeface="Calibri"/>
              <a:cs typeface="Calibri"/>
              <a:sym typeface="Calibri"/>
            </a:endParaRPr>
          </a:p>
        </p:txBody>
      </p:sp>
      <p:sp>
        <p:nvSpPr>
          <p:cNvPr id="1376" name="Google Shape;1376;g27462f202db_0_60"/>
          <p:cNvSpPr/>
          <p:nvPr/>
        </p:nvSpPr>
        <p:spPr>
          <a:xfrm>
            <a:off x="8682600" y="2210800"/>
            <a:ext cx="3261600" cy="28218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The ADD  instruction Copies new files or directories from the source (virtual machine) to the container.</a:t>
            </a: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it also Copies new files, directories or remote file URLs to the filesystem of the container. </a:t>
            </a: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377" name="Google Shape;1377;g27462f202db_0_60"/>
          <p:cNvSpPr/>
          <p:nvPr/>
        </p:nvSpPr>
        <p:spPr>
          <a:xfrm>
            <a:off x="8682600" y="5150038"/>
            <a:ext cx="3467100" cy="1682700"/>
          </a:xfrm>
          <a:prstGeom prst="flowChartMagneticTap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900" b="1">
                <a:solidFill>
                  <a:srgbClr val="FF0000"/>
                </a:solidFill>
              </a:rPr>
              <a:t>You can use multiple ADD on the same  Dockerfile</a:t>
            </a:r>
            <a:endParaRPr sz="1900" b="1">
              <a:solidFill>
                <a:srgbClr val="FF0000"/>
              </a:solidFill>
            </a:endParaRPr>
          </a:p>
        </p:txBody>
      </p:sp>
      <p:pic>
        <p:nvPicPr>
          <p:cNvPr id="1378" name="Google Shape;1378;g27462f202db_0_60"/>
          <p:cNvPicPr preferRelativeResize="0"/>
          <p:nvPr/>
        </p:nvPicPr>
        <p:blipFill>
          <a:blip r:embed="rId3">
            <a:alphaModFix/>
          </a:blip>
          <a:stretch>
            <a:fillRect/>
          </a:stretch>
        </p:blipFill>
        <p:spPr>
          <a:xfrm>
            <a:off x="7915450" y="5277187"/>
            <a:ext cx="1071326" cy="1428426"/>
          </a:xfrm>
          <a:prstGeom prst="rect">
            <a:avLst/>
          </a:prstGeom>
          <a:noFill/>
          <a:ln>
            <a:noFill/>
          </a:ln>
        </p:spPr>
      </p:pic>
      <p:sp>
        <p:nvSpPr>
          <p:cNvPr id="1379" name="Google Shape;1379;g27462f202db_0_60"/>
          <p:cNvSpPr/>
          <p:nvPr/>
        </p:nvSpPr>
        <p:spPr>
          <a:xfrm>
            <a:off x="267700" y="5032600"/>
            <a:ext cx="2421900" cy="1223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this is the remote source file </a:t>
            </a:r>
            <a:endParaRPr/>
          </a:p>
        </p:txBody>
      </p:sp>
      <p:sp>
        <p:nvSpPr>
          <p:cNvPr id="1380" name="Google Shape;1380;g27462f202db_0_60"/>
          <p:cNvSpPr/>
          <p:nvPr/>
        </p:nvSpPr>
        <p:spPr>
          <a:xfrm>
            <a:off x="4282775" y="5086150"/>
            <a:ext cx="2421900" cy="1223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this is the destination file where the file should be copied inside the container </a:t>
            </a:r>
            <a:endParaRPr/>
          </a:p>
        </p:txBody>
      </p:sp>
      <p:cxnSp>
        <p:nvCxnSpPr>
          <p:cNvPr id="1381" name="Google Shape;1381;g27462f202db_0_60"/>
          <p:cNvCxnSpPr>
            <a:stCxn id="1379" idx="0"/>
          </p:cNvCxnSpPr>
          <p:nvPr/>
        </p:nvCxnSpPr>
        <p:spPr>
          <a:xfrm rot="10800000" flipH="1">
            <a:off x="1478650" y="3390700"/>
            <a:ext cx="1249200" cy="1641900"/>
          </a:xfrm>
          <a:prstGeom prst="straightConnector1">
            <a:avLst/>
          </a:prstGeom>
          <a:noFill/>
          <a:ln w="28575" cap="flat" cmpd="sng">
            <a:solidFill>
              <a:srgbClr val="FF9900"/>
            </a:solidFill>
            <a:prstDash val="solid"/>
            <a:round/>
            <a:headEnd type="none" w="med" len="med"/>
            <a:tailEnd type="triangle" w="med" len="med"/>
          </a:ln>
        </p:spPr>
      </p:cxnSp>
      <p:cxnSp>
        <p:nvCxnSpPr>
          <p:cNvPr id="1382" name="Google Shape;1382;g27462f202db_0_60"/>
          <p:cNvCxnSpPr>
            <a:stCxn id="1380" idx="0"/>
          </p:cNvCxnSpPr>
          <p:nvPr/>
        </p:nvCxnSpPr>
        <p:spPr>
          <a:xfrm rot="10800000" flipH="1">
            <a:off x="5493725" y="3339850"/>
            <a:ext cx="1555500" cy="1746300"/>
          </a:xfrm>
          <a:prstGeom prst="straightConnector1">
            <a:avLst/>
          </a:prstGeom>
          <a:noFill/>
          <a:ln w="28575" cap="flat" cmpd="sng">
            <a:solidFill>
              <a:srgbClr val="FF9900"/>
            </a:solidFill>
            <a:prstDash val="solid"/>
            <a:round/>
            <a:headEnd type="none" w="med" len="med"/>
            <a:tailEnd type="triangle" w="med" len="med"/>
          </a:ln>
        </p:spPr>
      </p:cxnSp>
      <p:pic>
        <p:nvPicPr>
          <p:cNvPr id="1383" name="Google Shape;1383;g27462f202db_0_60"/>
          <p:cNvPicPr preferRelativeResize="0"/>
          <p:nvPr/>
        </p:nvPicPr>
        <p:blipFill>
          <a:blip r:embed="rId4">
            <a:alphaModFix/>
          </a:blip>
          <a:stretch>
            <a:fillRect/>
          </a:stretch>
        </p:blipFill>
        <p:spPr>
          <a:xfrm>
            <a:off x="152400" y="1128839"/>
            <a:ext cx="8377798" cy="2231693"/>
          </a:xfrm>
          <a:prstGeom prst="rect">
            <a:avLst/>
          </a:prstGeom>
          <a:noFill/>
          <a:ln>
            <a:noFill/>
          </a:ln>
        </p:spPr>
      </p:pic>
      <p:pic>
        <p:nvPicPr>
          <p:cNvPr id="1384" name="Google Shape;1384;g27462f202db_0_60" descr="Logo&#10;&#10;Description automatically generated"/>
          <p:cNvPicPr preferRelativeResize="0"/>
          <p:nvPr/>
        </p:nvPicPr>
        <p:blipFill rotWithShape="1">
          <a:blip r:embed="rId5">
            <a:alphaModFix/>
          </a:blip>
          <a:srcRect/>
          <a:stretch/>
        </p:blipFill>
        <p:spPr>
          <a:xfrm>
            <a:off x="10490469" y="4"/>
            <a:ext cx="1701525" cy="85075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g27462f202db_0_228"/>
          <p:cNvSpPr txBox="1"/>
          <p:nvPr/>
        </p:nvSpPr>
        <p:spPr>
          <a:xfrm>
            <a:off x="1319753" y="329939"/>
            <a:ext cx="88422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alibri"/>
                <a:ea typeface="Calibri"/>
                <a:cs typeface="Calibri"/>
                <a:sym typeface="Calibri"/>
              </a:rPr>
              <a:t>The Dockerfile explained line by line below</a:t>
            </a:r>
            <a:endParaRPr sz="3600" b="1">
              <a:solidFill>
                <a:schemeClr val="dk1"/>
              </a:solidFill>
              <a:latin typeface="Calibri"/>
              <a:ea typeface="Calibri"/>
              <a:cs typeface="Calibri"/>
              <a:sym typeface="Calibri"/>
            </a:endParaRPr>
          </a:p>
        </p:txBody>
      </p:sp>
      <p:pic>
        <p:nvPicPr>
          <p:cNvPr id="1390" name="Google Shape;1390;g27462f202db_0_228"/>
          <p:cNvPicPr preferRelativeResize="0"/>
          <p:nvPr/>
        </p:nvPicPr>
        <p:blipFill>
          <a:blip r:embed="rId3">
            <a:alphaModFix/>
          </a:blip>
          <a:stretch>
            <a:fillRect/>
          </a:stretch>
        </p:blipFill>
        <p:spPr>
          <a:xfrm>
            <a:off x="2370400" y="1116089"/>
            <a:ext cx="7081090" cy="5576761"/>
          </a:xfrm>
          <a:prstGeom prst="rect">
            <a:avLst/>
          </a:prstGeom>
          <a:noFill/>
          <a:ln>
            <a:noFill/>
          </a:ln>
        </p:spPr>
      </p:pic>
      <p:pic>
        <p:nvPicPr>
          <p:cNvPr id="1391" name="Google Shape;1391;g27462f202db_0_228" descr="Logo&#10;&#10;Description automatically generated"/>
          <p:cNvPicPr preferRelativeResize="0"/>
          <p:nvPr/>
        </p:nvPicPr>
        <p:blipFill rotWithShape="1">
          <a:blip r:embed="rId4">
            <a:alphaModFix/>
          </a:blip>
          <a:srcRect/>
          <a:stretch/>
        </p:blipFill>
        <p:spPr>
          <a:xfrm>
            <a:off x="10490469" y="4"/>
            <a:ext cx="1701525" cy="85075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g27462f202db_0_241"/>
          <p:cNvSpPr txBox="1"/>
          <p:nvPr/>
        </p:nvSpPr>
        <p:spPr>
          <a:xfrm>
            <a:off x="1319753" y="329939"/>
            <a:ext cx="88422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alibri"/>
                <a:ea typeface="Calibri"/>
                <a:cs typeface="Calibri"/>
                <a:sym typeface="Calibri"/>
              </a:rPr>
              <a:t>The Dockerfile explained line by line below</a:t>
            </a:r>
            <a:endParaRPr sz="3600" b="1">
              <a:solidFill>
                <a:schemeClr val="dk1"/>
              </a:solidFill>
              <a:latin typeface="Calibri"/>
              <a:ea typeface="Calibri"/>
              <a:cs typeface="Calibri"/>
              <a:sym typeface="Calibri"/>
            </a:endParaRPr>
          </a:p>
        </p:txBody>
      </p:sp>
      <p:pic>
        <p:nvPicPr>
          <p:cNvPr id="1397" name="Google Shape;1397;g27462f202db_0_241"/>
          <p:cNvPicPr preferRelativeResize="0"/>
          <p:nvPr/>
        </p:nvPicPr>
        <p:blipFill>
          <a:blip r:embed="rId3">
            <a:alphaModFix/>
          </a:blip>
          <a:stretch>
            <a:fillRect/>
          </a:stretch>
        </p:blipFill>
        <p:spPr>
          <a:xfrm>
            <a:off x="2064500" y="1154314"/>
            <a:ext cx="8448377" cy="5576761"/>
          </a:xfrm>
          <a:prstGeom prst="rect">
            <a:avLst/>
          </a:prstGeom>
          <a:noFill/>
          <a:ln>
            <a:noFill/>
          </a:ln>
        </p:spPr>
      </p:pic>
      <p:pic>
        <p:nvPicPr>
          <p:cNvPr id="1398" name="Google Shape;1398;g27462f202db_0_241" descr="Logo&#10;&#10;Description automatically generated"/>
          <p:cNvPicPr preferRelativeResize="0"/>
          <p:nvPr/>
        </p:nvPicPr>
        <p:blipFill rotWithShape="1">
          <a:blip r:embed="rId4">
            <a:alphaModFix/>
          </a:blip>
          <a:srcRect/>
          <a:stretch/>
        </p:blipFill>
        <p:spPr>
          <a:xfrm>
            <a:off x="10490469" y="4"/>
            <a:ext cx="1701525" cy="85075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402"/>
        <p:cNvGrpSpPr/>
        <p:nvPr/>
      </p:nvGrpSpPr>
      <p:grpSpPr>
        <a:xfrm>
          <a:off x="0" y="0"/>
          <a:ext cx="0" cy="0"/>
          <a:chOff x="0" y="0"/>
          <a:chExt cx="0" cy="0"/>
        </a:xfrm>
      </p:grpSpPr>
      <p:sp>
        <p:nvSpPr>
          <p:cNvPr id="1403" name="Google Shape;1403;g27462f202db_0_74"/>
          <p:cNvSpPr txBox="1"/>
          <p:nvPr/>
        </p:nvSpPr>
        <p:spPr>
          <a:xfrm>
            <a:off x="1319753" y="329939"/>
            <a:ext cx="88422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dk1"/>
                </a:solidFill>
                <a:latin typeface="Calibri"/>
                <a:ea typeface="Calibri"/>
                <a:cs typeface="Calibri"/>
                <a:sym typeface="Calibri"/>
              </a:rPr>
              <a:t>Dockerfile reference</a:t>
            </a:r>
            <a:endParaRPr/>
          </a:p>
        </p:txBody>
      </p:sp>
      <p:sp>
        <p:nvSpPr>
          <p:cNvPr id="1404" name="Google Shape;1404;g27462f202db_0_74"/>
          <p:cNvSpPr/>
          <p:nvPr/>
        </p:nvSpPr>
        <p:spPr>
          <a:xfrm>
            <a:off x="1865350" y="1116675"/>
            <a:ext cx="8004312" cy="2992248"/>
          </a:xfrm>
          <a:prstGeom prst="cloud">
            <a:avLst/>
          </a:prstGeom>
          <a:solidFill>
            <a:srgbClr val="00FF00"/>
          </a:solid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2400"/>
              </a:spcBef>
              <a:spcAft>
                <a:spcPts val="0"/>
              </a:spcAft>
              <a:buNone/>
            </a:pPr>
            <a:r>
              <a:rPr lang="en-US" sz="1900" b="1">
                <a:solidFill>
                  <a:srgbClr val="000000"/>
                </a:solidFill>
              </a:rPr>
              <a:t>How </a:t>
            </a:r>
            <a:r>
              <a:rPr lang="en-US" sz="1900" b="1"/>
              <a:t>to set  default or present working directory   in Dockerfile </a:t>
            </a:r>
            <a:r>
              <a:rPr lang="en-US" sz="1900" b="1">
                <a:solidFill>
                  <a:srgbClr val="000000"/>
                </a:solidFill>
              </a:rPr>
              <a:t> ?</a:t>
            </a:r>
            <a:endParaRPr/>
          </a:p>
        </p:txBody>
      </p:sp>
      <p:sp>
        <p:nvSpPr>
          <p:cNvPr id="1405" name="Google Shape;1405;g27462f202db_0_74"/>
          <p:cNvSpPr/>
          <p:nvPr/>
        </p:nvSpPr>
        <p:spPr>
          <a:xfrm>
            <a:off x="2007775" y="4286225"/>
            <a:ext cx="5629500" cy="2190600"/>
          </a:xfrm>
          <a:prstGeom prst="pie">
            <a:avLst>
              <a:gd name="adj1" fmla="val 0"/>
              <a:gd name="adj2" fmla="val 16200000"/>
            </a:avLst>
          </a:prstGeom>
          <a:solidFill>
            <a:srgbClr val="EEEEEE"/>
          </a:solidFill>
          <a:ln w="3810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3700" b="1"/>
              <a:t>WORKDIR</a:t>
            </a:r>
            <a:endParaRPr sz="3400" b="1"/>
          </a:p>
        </p:txBody>
      </p:sp>
      <p:sp>
        <p:nvSpPr>
          <p:cNvPr id="1406" name="Google Shape;1406;g27462f202db_0_74"/>
          <p:cNvSpPr/>
          <p:nvPr/>
        </p:nvSpPr>
        <p:spPr>
          <a:xfrm rot="2566435">
            <a:off x="9046275" y="1050447"/>
            <a:ext cx="3342329" cy="700358"/>
          </a:xfrm>
          <a:prstGeom prst="round2DiagRect">
            <a:avLst>
              <a:gd name="adj1" fmla="val 16667"/>
              <a:gd name="adj2" fmla="val 9611"/>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600" b="1">
                <a:solidFill>
                  <a:srgbClr val="00FF00"/>
                </a:solidFill>
                <a:latin typeface="Calibri"/>
                <a:ea typeface="Calibri"/>
                <a:cs typeface="Calibri"/>
                <a:sym typeface="Calibri"/>
              </a:rPr>
              <a:t>WORKDIR</a:t>
            </a:r>
            <a:r>
              <a:rPr lang="en-US" sz="2600" b="1">
                <a:solidFill>
                  <a:schemeClr val="dk1"/>
                </a:solidFill>
                <a:latin typeface="Calibri"/>
                <a:ea typeface="Calibri"/>
                <a:cs typeface="Calibri"/>
                <a:sym typeface="Calibri"/>
              </a:rPr>
              <a:t>  and NOT  workdir</a:t>
            </a:r>
            <a:endParaRPr sz="2600" b="1"/>
          </a:p>
        </p:txBody>
      </p:sp>
      <p:pic>
        <p:nvPicPr>
          <p:cNvPr id="1407" name="Google Shape;1407;g27462f202db_0_74" descr="Logo&#10;&#10;Description automatically generated"/>
          <p:cNvPicPr preferRelativeResize="0"/>
          <p:nvPr/>
        </p:nvPicPr>
        <p:blipFill rotWithShape="1">
          <a:blip r:embed="rId3">
            <a:alphaModFix/>
          </a:blip>
          <a:srcRect/>
          <a:stretch/>
        </p:blipFill>
        <p:spPr>
          <a:xfrm>
            <a:off x="10490469" y="4"/>
            <a:ext cx="1701525" cy="85075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g27462f202db_0_81"/>
          <p:cNvSpPr txBox="1"/>
          <p:nvPr/>
        </p:nvSpPr>
        <p:spPr>
          <a:xfrm>
            <a:off x="1319753" y="329939"/>
            <a:ext cx="88422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alibri"/>
                <a:ea typeface="Calibri"/>
                <a:cs typeface="Calibri"/>
                <a:sym typeface="Calibri"/>
              </a:rPr>
              <a:t>The Dockerfile explained line by line below</a:t>
            </a:r>
            <a:endParaRPr sz="3600" b="1">
              <a:solidFill>
                <a:schemeClr val="dk1"/>
              </a:solidFill>
              <a:latin typeface="Calibri"/>
              <a:ea typeface="Calibri"/>
              <a:cs typeface="Calibri"/>
              <a:sym typeface="Calibri"/>
            </a:endParaRPr>
          </a:p>
        </p:txBody>
      </p:sp>
      <p:sp>
        <p:nvSpPr>
          <p:cNvPr id="1413" name="Google Shape;1413;g27462f202db_0_81"/>
          <p:cNvSpPr/>
          <p:nvPr/>
        </p:nvSpPr>
        <p:spPr>
          <a:xfrm>
            <a:off x="8682600" y="2210800"/>
            <a:ext cx="3261600" cy="28218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The WORKDIR  instruction sets the working directory inside the container. If it doesn't exist, it will be created.</a:t>
            </a: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414" name="Google Shape;1414;g27462f202db_0_81"/>
          <p:cNvSpPr/>
          <p:nvPr/>
        </p:nvSpPr>
        <p:spPr>
          <a:xfrm>
            <a:off x="8682600" y="5150038"/>
            <a:ext cx="3467100" cy="1682700"/>
          </a:xfrm>
          <a:prstGeom prst="flowChartMagneticTap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solidFill>
                  <a:srgbClr val="FF0000"/>
                </a:solidFill>
              </a:rPr>
              <a:t>You can use multiple WORKDIR  on the same  Dockerfile but docker will only consider the last workdir </a:t>
            </a:r>
            <a:endParaRPr b="1">
              <a:solidFill>
                <a:srgbClr val="FF0000"/>
              </a:solidFill>
            </a:endParaRPr>
          </a:p>
        </p:txBody>
      </p:sp>
      <p:pic>
        <p:nvPicPr>
          <p:cNvPr id="1415" name="Google Shape;1415;g27462f202db_0_81"/>
          <p:cNvPicPr preferRelativeResize="0"/>
          <p:nvPr/>
        </p:nvPicPr>
        <p:blipFill>
          <a:blip r:embed="rId3">
            <a:alphaModFix/>
          </a:blip>
          <a:stretch>
            <a:fillRect/>
          </a:stretch>
        </p:blipFill>
        <p:spPr>
          <a:xfrm>
            <a:off x="7915450" y="5277187"/>
            <a:ext cx="1071326" cy="1428426"/>
          </a:xfrm>
          <a:prstGeom prst="rect">
            <a:avLst/>
          </a:prstGeom>
          <a:noFill/>
          <a:ln>
            <a:noFill/>
          </a:ln>
        </p:spPr>
      </p:pic>
      <p:pic>
        <p:nvPicPr>
          <p:cNvPr id="1416" name="Google Shape;1416;g27462f202db_0_81"/>
          <p:cNvPicPr preferRelativeResize="0"/>
          <p:nvPr/>
        </p:nvPicPr>
        <p:blipFill>
          <a:blip r:embed="rId4">
            <a:alphaModFix/>
          </a:blip>
          <a:stretch>
            <a:fillRect/>
          </a:stretch>
        </p:blipFill>
        <p:spPr>
          <a:xfrm>
            <a:off x="152400" y="1128839"/>
            <a:ext cx="7079614" cy="2058611"/>
          </a:xfrm>
          <a:prstGeom prst="rect">
            <a:avLst/>
          </a:prstGeom>
          <a:noFill/>
          <a:ln>
            <a:noFill/>
          </a:ln>
        </p:spPr>
      </p:pic>
      <p:pic>
        <p:nvPicPr>
          <p:cNvPr id="1417" name="Google Shape;1417;g27462f202db_0_81" descr="Logo&#10;&#10;Description automatically generated"/>
          <p:cNvPicPr preferRelativeResize="0"/>
          <p:nvPr/>
        </p:nvPicPr>
        <p:blipFill rotWithShape="1">
          <a:blip r:embed="rId5">
            <a:alphaModFix/>
          </a:blip>
          <a:srcRect/>
          <a:stretch/>
        </p:blipFill>
        <p:spPr>
          <a:xfrm>
            <a:off x="10490469" y="4"/>
            <a:ext cx="1701525" cy="850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3"/>
          <p:cNvSpPr txBox="1">
            <a:spLocks noGrp="1"/>
          </p:cNvSpPr>
          <p:nvPr>
            <p:ph type="ctrTitle"/>
          </p:nvPr>
        </p:nvSpPr>
        <p:spPr>
          <a:xfrm>
            <a:off x="167125" y="125149"/>
            <a:ext cx="10344807" cy="794774"/>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800"/>
              <a:buFont typeface="Calibri"/>
              <a:buNone/>
            </a:pPr>
            <a:r>
              <a:rPr lang="en-US" sz="2800" b="1"/>
              <a:t>Delete or remove ALL  Images not being used </a:t>
            </a:r>
            <a:endParaRPr/>
          </a:p>
        </p:txBody>
      </p:sp>
      <p:sp>
        <p:nvSpPr>
          <p:cNvPr id="241" name="Google Shape;241;p13"/>
          <p:cNvSpPr txBox="1"/>
          <p:nvPr/>
        </p:nvSpPr>
        <p:spPr>
          <a:xfrm>
            <a:off x="0" y="1049153"/>
            <a:ext cx="8599783"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highlight>
                  <a:srgbClr val="FFFF00"/>
                </a:highlight>
                <a:latin typeface="Calibri"/>
                <a:ea typeface="Calibri"/>
                <a:cs typeface="Calibri"/>
                <a:sym typeface="Calibri"/>
              </a:rPr>
              <a:t>$ docker images prune -a –f </a:t>
            </a:r>
            <a:endParaRPr/>
          </a:p>
          <a:p>
            <a:pPr marL="0" marR="0" lvl="0" indent="0" algn="l" rtl="0">
              <a:spcBef>
                <a:spcPts val="0"/>
              </a:spcBef>
              <a:spcAft>
                <a:spcPts val="0"/>
              </a:spcAft>
              <a:buNone/>
            </a:pPr>
            <a:endParaRPr sz="16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endParaRPr sz="16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r>
              <a:rPr lang="en-US" sz="1600">
                <a:solidFill>
                  <a:srgbClr val="FF0000"/>
                </a:solidFill>
                <a:highlight>
                  <a:srgbClr val="FFFF00"/>
                </a:highlight>
                <a:latin typeface="Calibri"/>
                <a:ea typeface="Calibri"/>
                <a:cs typeface="Calibri"/>
                <a:sym typeface="Calibri"/>
              </a:rPr>
              <a:t>Docker will remove ALL  images not being used </a:t>
            </a:r>
            <a:endParaRPr/>
          </a:p>
        </p:txBody>
      </p:sp>
      <p:sp>
        <p:nvSpPr>
          <p:cNvPr id="242" name="Google Shape;242;p13"/>
          <p:cNvSpPr/>
          <p:nvPr/>
        </p:nvSpPr>
        <p:spPr>
          <a:xfrm>
            <a:off x="8530602" y="1456354"/>
            <a:ext cx="3494274" cy="5034598"/>
          </a:xfrm>
          <a:prstGeom prst="round2SameRect">
            <a:avLst>
              <a:gd name="adj1" fmla="val 16667"/>
              <a:gd name="adj2" fmla="val 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PS: This command is very dangerous make sure you know what you are doing before you run such command</a:t>
            </a:r>
            <a:endParaRPr/>
          </a:p>
        </p:txBody>
      </p:sp>
      <p:pic>
        <p:nvPicPr>
          <p:cNvPr id="243" name="Google Shape;243;p13" descr="Warning stamp Stock Vector Image by ©roxanabalint #47582093"/>
          <p:cNvPicPr preferRelativeResize="0"/>
          <p:nvPr/>
        </p:nvPicPr>
        <p:blipFill rotWithShape="1">
          <a:blip r:embed="rId3">
            <a:alphaModFix/>
          </a:blip>
          <a:srcRect/>
          <a:stretch/>
        </p:blipFill>
        <p:spPr>
          <a:xfrm>
            <a:off x="167124" y="4731026"/>
            <a:ext cx="3197915" cy="1841224"/>
          </a:xfrm>
          <a:prstGeom prst="rect">
            <a:avLst/>
          </a:prstGeom>
          <a:noFill/>
          <a:ln>
            <a:noFill/>
          </a:ln>
        </p:spPr>
      </p:pic>
      <p:pic>
        <p:nvPicPr>
          <p:cNvPr id="244" name="Google Shape;244;p13" descr="Logo&#10;&#10;Description automatically generated"/>
          <p:cNvPicPr preferRelativeResize="0"/>
          <p:nvPr/>
        </p:nvPicPr>
        <p:blipFill rotWithShape="1">
          <a:blip r:embed="rId4">
            <a:alphaModFix/>
          </a:blip>
          <a:srcRect/>
          <a:stretch/>
        </p:blipFill>
        <p:spPr>
          <a:xfrm>
            <a:off x="10490469" y="4"/>
            <a:ext cx="1701525" cy="85075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421"/>
        <p:cNvGrpSpPr/>
        <p:nvPr/>
      </p:nvGrpSpPr>
      <p:grpSpPr>
        <a:xfrm>
          <a:off x="0" y="0"/>
          <a:ext cx="0" cy="0"/>
          <a:chOff x="0" y="0"/>
          <a:chExt cx="0" cy="0"/>
        </a:xfrm>
      </p:grpSpPr>
      <p:sp>
        <p:nvSpPr>
          <p:cNvPr id="1422" name="Google Shape;1422;g27462f202db_0_95"/>
          <p:cNvSpPr txBox="1"/>
          <p:nvPr/>
        </p:nvSpPr>
        <p:spPr>
          <a:xfrm>
            <a:off x="1319753" y="329939"/>
            <a:ext cx="88422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dk1"/>
                </a:solidFill>
                <a:latin typeface="Calibri"/>
                <a:ea typeface="Calibri"/>
                <a:cs typeface="Calibri"/>
                <a:sym typeface="Calibri"/>
              </a:rPr>
              <a:t>Dockerfile reference</a:t>
            </a:r>
            <a:endParaRPr/>
          </a:p>
        </p:txBody>
      </p:sp>
      <p:sp>
        <p:nvSpPr>
          <p:cNvPr id="1423" name="Google Shape;1423;g27462f202db_0_95"/>
          <p:cNvSpPr/>
          <p:nvPr/>
        </p:nvSpPr>
        <p:spPr>
          <a:xfrm>
            <a:off x="1865350" y="1116675"/>
            <a:ext cx="8004312" cy="2992248"/>
          </a:xfrm>
          <a:prstGeom prst="cloud">
            <a:avLst/>
          </a:prstGeom>
          <a:solidFill>
            <a:srgbClr val="00FF00"/>
          </a:solid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2400"/>
              </a:spcBef>
              <a:spcAft>
                <a:spcPts val="0"/>
              </a:spcAft>
              <a:buNone/>
            </a:pPr>
            <a:r>
              <a:rPr lang="en-US" sz="1900" b="1">
                <a:solidFill>
                  <a:srgbClr val="000000"/>
                </a:solidFill>
              </a:rPr>
              <a:t>How </a:t>
            </a:r>
            <a:r>
              <a:rPr lang="en-US" sz="1900" b="1"/>
              <a:t>to create volume   in Dockerfile </a:t>
            </a:r>
            <a:r>
              <a:rPr lang="en-US" sz="1900" b="1">
                <a:solidFill>
                  <a:srgbClr val="000000"/>
                </a:solidFill>
              </a:rPr>
              <a:t> ?</a:t>
            </a:r>
            <a:endParaRPr/>
          </a:p>
        </p:txBody>
      </p:sp>
      <p:sp>
        <p:nvSpPr>
          <p:cNvPr id="1424" name="Google Shape;1424;g27462f202db_0_95"/>
          <p:cNvSpPr/>
          <p:nvPr/>
        </p:nvSpPr>
        <p:spPr>
          <a:xfrm>
            <a:off x="2007775" y="4286225"/>
            <a:ext cx="5629500" cy="2190600"/>
          </a:xfrm>
          <a:prstGeom prst="pie">
            <a:avLst>
              <a:gd name="adj1" fmla="val 0"/>
              <a:gd name="adj2" fmla="val 16200000"/>
            </a:avLst>
          </a:prstGeom>
          <a:solidFill>
            <a:srgbClr val="EEEEEE"/>
          </a:solidFill>
          <a:ln w="3810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3700" b="1"/>
              <a:t>VOLUME</a:t>
            </a:r>
            <a:endParaRPr sz="3400" b="1"/>
          </a:p>
        </p:txBody>
      </p:sp>
      <p:sp>
        <p:nvSpPr>
          <p:cNvPr id="1425" name="Google Shape;1425;g27462f202db_0_95"/>
          <p:cNvSpPr/>
          <p:nvPr/>
        </p:nvSpPr>
        <p:spPr>
          <a:xfrm rot="2566435">
            <a:off x="9046275" y="1050447"/>
            <a:ext cx="3342329" cy="700358"/>
          </a:xfrm>
          <a:prstGeom prst="round2DiagRect">
            <a:avLst>
              <a:gd name="adj1" fmla="val 16667"/>
              <a:gd name="adj2" fmla="val 9611"/>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600" b="1">
                <a:solidFill>
                  <a:srgbClr val="00FF00"/>
                </a:solidFill>
                <a:latin typeface="Calibri"/>
                <a:ea typeface="Calibri"/>
                <a:cs typeface="Calibri"/>
                <a:sym typeface="Calibri"/>
              </a:rPr>
              <a:t>VOLUME</a:t>
            </a:r>
            <a:r>
              <a:rPr lang="en-US" sz="2600" b="1">
                <a:solidFill>
                  <a:schemeClr val="dk1"/>
                </a:solidFill>
                <a:latin typeface="Calibri"/>
                <a:ea typeface="Calibri"/>
                <a:cs typeface="Calibri"/>
                <a:sym typeface="Calibri"/>
              </a:rPr>
              <a:t> and NOT  volume</a:t>
            </a:r>
            <a:endParaRPr sz="2600" b="1"/>
          </a:p>
        </p:txBody>
      </p:sp>
      <p:pic>
        <p:nvPicPr>
          <p:cNvPr id="1426" name="Google Shape;1426;g27462f202db_0_95" descr="Logo&#10;&#10;Description automatically generated"/>
          <p:cNvPicPr preferRelativeResize="0"/>
          <p:nvPr/>
        </p:nvPicPr>
        <p:blipFill rotWithShape="1">
          <a:blip r:embed="rId3">
            <a:alphaModFix/>
          </a:blip>
          <a:srcRect/>
          <a:stretch/>
        </p:blipFill>
        <p:spPr>
          <a:xfrm>
            <a:off x="10490469" y="4"/>
            <a:ext cx="1701525" cy="85075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430"/>
        <p:cNvGrpSpPr/>
        <p:nvPr/>
      </p:nvGrpSpPr>
      <p:grpSpPr>
        <a:xfrm>
          <a:off x="0" y="0"/>
          <a:ext cx="0" cy="0"/>
          <a:chOff x="0" y="0"/>
          <a:chExt cx="0" cy="0"/>
        </a:xfrm>
      </p:grpSpPr>
      <p:sp>
        <p:nvSpPr>
          <p:cNvPr id="1431" name="Google Shape;1431;g27462f202db_0_102"/>
          <p:cNvSpPr txBox="1"/>
          <p:nvPr/>
        </p:nvSpPr>
        <p:spPr>
          <a:xfrm>
            <a:off x="1319753" y="329939"/>
            <a:ext cx="88422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alibri"/>
                <a:ea typeface="Calibri"/>
                <a:cs typeface="Calibri"/>
                <a:sym typeface="Calibri"/>
              </a:rPr>
              <a:t>The Dockerfile explained line by line below</a:t>
            </a:r>
            <a:endParaRPr sz="3600" b="1">
              <a:solidFill>
                <a:schemeClr val="dk1"/>
              </a:solidFill>
              <a:latin typeface="Calibri"/>
              <a:ea typeface="Calibri"/>
              <a:cs typeface="Calibri"/>
              <a:sym typeface="Calibri"/>
            </a:endParaRPr>
          </a:p>
        </p:txBody>
      </p:sp>
      <p:sp>
        <p:nvSpPr>
          <p:cNvPr id="1432" name="Google Shape;1432;g27462f202db_0_102"/>
          <p:cNvSpPr/>
          <p:nvPr/>
        </p:nvSpPr>
        <p:spPr>
          <a:xfrm>
            <a:off x="8682600" y="2210800"/>
            <a:ext cx="3261600" cy="28218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The VOLUME  instruction creates a mount point with the specified name and marks it as holding externally mounted volumes from the native host or other containers.</a:t>
            </a: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433" name="Google Shape;1433;g27462f202db_0_102"/>
          <p:cNvSpPr/>
          <p:nvPr/>
        </p:nvSpPr>
        <p:spPr>
          <a:xfrm>
            <a:off x="8682600" y="5150038"/>
            <a:ext cx="3467100" cy="1682700"/>
          </a:xfrm>
          <a:prstGeom prst="flowChartMagneticTap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solidFill>
                  <a:srgbClr val="FF0000"/>
                </a:solidFill>
              </a:rPr>
              <a:t>You can use multiple VOLUME  on the same  Dockerfile </a:t>
            </a:r>
            <a:endParaRPr b="1">
              <a:solidFill>
                <a:srgbClr val="FF0000"/>
              </a:solidFill>
            </a:endParaRPr>
          </a:p>
        </p:txBody>
      </p:sp>
      <p:pic>
        <p:nvPicPr>
          <p:cNvPr id="1434" name="Google Shape;1434;g27462f202db_0_102"/>
          <p:cNvPicPr preferRelativeResize="0"/>
          <p:nvPr/>
        </p:nvPicPr>
        <p:blipFill>
          <a:blip r:embed="rId3">
            <a:alphaModFix/>
          </a:blip>
          <a:stretch>
            <a:fillRect/>
          </a:stretch>
        </p:blipFill>
        <p:spPr>
          <a:xfrm>
            <a:off x="7915450" y="5277187"/>
            <a:ext cx="1071326" cy="1428426"/>
          </a:xfrm>
          <a:prstGeom prst="rect">
            <a:avLst/>
          </a:prstGeom>
          <a:noFill/>
          <a:ln>
            <a:noFill/>
          </a:ln>
        </p:spPr>
      </p:pic>
      <p:pic>
        <p:nvPicPr>
          <p:cNvPr id="1435" name="Google Shape;1435;g27462f202db_0_102"/>
          <p:cNvPicPr preferRelativeResize="0"/>
          <p:nvPr/>
        </p:nvPicPr>
        <p:blipFill>
          <a:blip r:embed="rId4">
            <a:alphaModFix/>
          </a:blip>
          <a:stretch>
            <a:fillRect/>
          </a:stretch>
        </p:blipFill>
        <p:spPr>
          <a:xfrm>
            <a:off x="152400" y="1128839"/>
            <a:ext cx="8377798" cy="2816468"/>
          </a:xfrm>
          <a:prstGeom prst="rect">
            <a:avLst/>
          </a:prstGeom>
          <a:noFill/>
          <a:ln>
            <a:noFill/>
          </a:ln>
        </p:spPr>
      </p:pic>
      <p:pic>
        <p:nvPicPr>
          <p:cNvPr id="1436" name="Google Shape;1436;g27462f202db_0_102" descr="Logo&#10;&#10;Description automatically generated"/>
          <p:cNvPicPr preferRelativeResize="0"/>
          <p:nvPr/>
        </p:nvPicPr>
        <p:blipFill rotWithShape="1">
          <a:blip r:embed="rId5">
            <a:alphaModFix/>
          </a:blip>
          <a:srcRect/>
          <a:stretch/>
        </p:blipFill>
        <p:spPr>
          <a:xfrm>
            <a:off x="10490469" y="4"/>
            <a:ext cx="1701525" cy="85075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sp>
        <p:nvSpPr>
          <p:cNvPr id="1441" name="Google Shape;1441;g27462f202db_0_112"/>
          <p:cNvSpPr txBox="1"/>
          <p:nvPr/>
        </p:nvSpPr>
        <p:spPr>
          <a:xfrm>
            <a:off x="1319753" y="329939"/>
            <a:ext cx="88422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dk1"/>
                </a:solidFill>
                <a:latin typeface="Calibri"/>
                <a:ea typeface="Calibri"/>
                <a:cs typeface="Calibri"/>
                <a:sym typeface="Calibri"/>
              </a:rPr>
              <a:t>Dockerfile reference</a:t>
            </a:r>
            <a:endParaRPr/>
          </a:p>
        </p:txBody>
      </p:sp>
      <p:sp>
        <p:nvSpPr>
          <p:cNvPr id="1442" name="Google Shape;1442;g27462f202db_0_112"/>
          <p:cNvSpPr/>
          <p:nvPr/>
        </p:nvSpPr>
        <p:spPr>
          <a:xfrm>
            <a:off x="1865350" y="1116675"/>
            <a:ext cx="8004312" cy="2992248"/>
          </a:xfrm>
          <a:prstGeom prst="cloud">
            <a:avLst/>
          </a:prstGeom>
          <a:solidFill>
            <a:srgbClr val="00FF00"/>
          </a:solid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2400"/>
              </a:spcBef>
              <a:spcAft>
                <a:spcPts val="0"/>
              </a:spcAft>
              <a:buNone/>
            </a:pPr>
            <a:r>
              <a:rPr lang="en-US" sz="1900" b="1">
                <a:solidFill>
                  <a:srgbClr val="000000"/>
                </a:solidFill>
              </a:rPr>
              <a:t>How </a:t>
            </a:r>
            <a:r>
              <a:rPr lang="en-US" sz="1900" b="1"/>
              <a:t>to set default user   in Dockerfile </a:t>
            </a:r>
            <a:r>
              <a:rPr lang="en-US" sz="1900" b="1">
                <a:solidFill>
                  <a:srgbClr val="000000"/>
                </a:solidFill>
              </a:rPr>
              <a:t> ?</a:t>
            </a:r>
            <a:endParaRPr/>
          </a:p>
        </p:txBody>
      </p:sp>
      <p:sp>
        <p:nvSpPr>
          <p:cNvPr id="1443" name="Google Shape;1443;g27462f202db_0_112"/>
          <p:cNvSpPr/>
          <p:nvPr/>
        </p:nvSpPr>
        <p:spPr>
          <a:xfrm>
            <a:off x="2007775" y="4286225"/>
            <a:ext cx="5629500" cy="2190600"/>
          </a:xfrm>
          <a:prstGeom prst="pie">
            <a:avLst>
              <a:gd name="adj1" fmla="val 0"/>
              <a:gd name="adj2" fmla="val 16200000"/>
            </a:avLst>
          </a:prstGeom>
          <a:solidFill>
            <a:srgbClr val="EEEEEE"/>
          </a:solidFill>
          <a:ln w="3810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3700" b="1"/>
              <a:t>USER</a:t>
            </a:r>
            <a:endParaRPr sz="3400" b="1"/>
          </a:p>
        </p:txBody>
      </p:sp>
      <p:sp>
        <p:nvSpPr>
          <p:cNvPr id="1444" name="Google Shape;1444;g27462f202db_0_112"/>
          <p:cNvSpPr/>
          <p:nvPr/>
        </p:nvSpPr>
        <p:spPr>
          <a:xfrm rot="2566435">
            <a:off x="9046275" y="1050447"/>
            <a:ext cx="3342329" cy="700358"/>
          </a:xfrm>
          <a:prstGeom prst="round2DiagRect">
            <a:avLst>
              <a:gd name="adj1" fmla="val 16667"/>
              <a:gd name="adj2" fmla="val 9611"/>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600" b="1">
                <a:solidFill>
                  <a:srgbClr val="00FF00"/>
                </a:solidFill>
                <a:latin typeface="Calibri"/>
                <a:ea typeface="Calibri"/>
                <a:cs typeface="Calibri"/>
                <a:sym typeface="Calibri"/>
              </a:rPr>
              <a:t>USER </a:t>
            </a:r>
            <a:r>
              <a:rPr lang="en-US" sz="2600" b="1">
                <a:solidFill>
                  <a:schemeClr val="dk1"/>
                </a:solidFill>
                <a:latin typeface="Calibri"/>
                <a:ea typeface="Calibri"/>
                <a:cs typeface="Calibri"/>
                <a:sym typeface="Calibri"/>
              </a:rPr>
              <a:t>and NOT  user</a:t>
            </a:r>
            <a:endParaRPr sz="2600" b="1"/>
          </a:p>
        </p:txBody>
      </p:sp>
      <p:pic>
        <p:nvPicPr>
          <p:cNvPr id="1445" name="Google Shape;1445;g27462f202db_0_112" descr="Logo&#10;&#10;Description automatically generated"/>
          <p:cNvPicPr preferRelativeResize="0"/>
          <p:nvPr/>
        </p:nvPicPr>
        <p:blipFill rotWithShape="1">
          <a:blip r:embed="rId3">
            <a:alphaModFix/>
          </a:blip>
          <a:srcRect/>
          <a:stretch/>
        </p:blipFill>
        <p:spPr>
          <a:xfrm>
            <a:off x="10490469" y="4"/>
            <a:ext cx="1701525" cy="85075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450" name="Google Shape;1450;g27462f202db_0_119"/>
          <p:cNvSpPr txBox="1"/>
          <p:nvPr/>
        </p:nvSpPr>
        <p:spPr>
          <a:xfrm>
            <a:off x="1319753" y="329939"/>
            <a:ext cx="88422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alibri"/>
                <a:ea typeface="Calibri"/>
                <a:cs typeface="Calibri"/>
                <a:sym typeface="Calibri"/>
              </a:rPr>
              <a:t>The Dockerfile explained line by line below</a:t>
            </a:r>
            <a:endParaRPr sz="3600" b="1">
              <a:solidFill>
                <a:schemeClr val="dk1"/>
              </a:solidFill>
              <a:latin typeface="Calibri"/>
              <a:ea typeface="Calibri"/>
              <a:cs typeface="Calibri"/>
              <a:sym typeface="Calibri"/>
            </a:endParaRPr>
          </a:p>
        </p:txBody>
      </p:sp>
      <p:sp>
        <p:nvSpPr>
          <p:cNvPr id="1451" name="Google Shape;1451;g27462f202db_0_119"/>
          <p:cNvSpPr/>
          <p:nvPr/>
        </p:nvSpPr>
        <p:spPr>
          <a:xfrm>
            <a:off x="8682600" y="866800"/>
            <a:ext cx="3261600" cy="41658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The USER  instruction help set the default user inside the container, by default the default user is root, but sometimes for security reason we don't want to use  root also they are some application that can not run on user root </a:t>
            </a: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to set the user we can use a USER ID or name, also the user must exist first </a:t>
            </a: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452" name="Google Shape;1452;g27462f202db_0_119"/>
          <p:cNvSpPr/>
          <p:nvPr/>
        </p:nvSpPr>
        <p:spPr>
          <a:xfrm>
            <a:off x="8682600" y="5150038"/>
            <a:ext cx="3467100" cy="1682700"/>
          </a:xfrm>
          <a:prstGeom prst="flowChartMagneticTap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b="1">
                <a:solidFill>
                  <a:srgbClr val="FF0000"/>
                </a:solidFill>
              </a:rPr>
              <a:t>You can use multiple USER  on the same  Dockerfile but docker will consider the last USER as the default USER</a:t>
            </a:r>
            <a:endParaRPr b="1">
              <a:solidFill>
                <a:srgbClr val="FF0000"/>
              </a:solidFill>
            </a:endParaRPr>
          </a:p>
        </p:txBody>
      </p:sp>
      <p:pic>
        <p:nvPicPr>
          <p:cNvPr id="1453" name="Google Shape;1453;g27462f202db_0_119"/>
          <p:cNvPicPr preferRelativeResize="0"/>
          <p:nvPr/>
        </p:nvPicPr>
        <p:blipFill>
          <a:blip r:embed="rId3">
            <a:alphaModFix/>
          </a:blip>
          <a:stretch>
            <a:fillRect/>
          </a:stretch>
        </p:blipFill>
        <p:spPr>
          <a:xfrm>
            <a:off x="7915450" y="5277187"/>
            <a:ext cx="1071326" cy="1428426"/>
          </a:xfrm>
          <a:prstGeom prst="rect">
            <a:avLst/>
          </a:prstGeom>
          <a:noFill/>
          <a:ln>
            <a:noFill/>
          </a:ln>
        </p:spPr>
      </p:pic>
      <p:pic>
        <p:nvPicPr>
          <p:cNvPr id="1454" name="Google Shape;1454;g27462f202db_0_119"/>
          <p:cNvPicPr preferRelativeResize="0"/>
          <p:nvPr/>
        </p:nvPicPr>
        <p:blipFill>
          <a:blip r:embed="rId4">
            <a:alphaModFix/>
          </a:blip>
          <a:stretch>
            <a:fillRect/>
          </a:stretch>
        </p:blipFill>
        <p:spPr>
          <a:xfrm>
            <a:off x="152400" y="1128839"/>
            <a:ext cx="8377801" cy="3053919"/>
          </a:xfrm>
          <a:prstGeom prst="rect">
            <a:avLst/>
          </a:prstGeom>
          <a:noFill/>
          <a:ln>
            <a:noFill/>
          </a:ln>
        </p:spPr>
      </p:pic>
      <p:sp>
        <p:nvSpPr>
          <p:cNvPr id="1455" name="Google Shape;1455;g27462f202db_0_119"/>
          <p:cNvSpPr/>
          <p:nvPr/>
        </p:nvSpPr>
        <p:spPr>
          <a:xfrm>
            <a:off x="1109000" y="5098875"/>
            <a:ext cx="3403500" cy="1045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USER 0  is root since root is th only user in linux have UID 0</a:t>
            </a:r>
            <a:endParaRPr/>
          </a:p>
        </p:txBody>
      </p:sp>
      <p:cxnSp>
        <p:nvCxnSpPr>
          <p:cNvPr id="1456" name="Google Shape;1456;g27462f202db_0_119"/>
          <p:cNvCxnSpPr>
            <a:stCxn id="1455" idx="0"/>
          </p:cNvCxnSpPr>
          <p:nvPr/>
        </p:nvCxnSpPr>
        <p:spPr>
          <a:xfrm rot="10800000">
            <a:off x="1580750" y="4142775"/>
            <a:ext cx="1230000" cy="956100"/>
          </a:xfrm>
          <a:prstGeom prst="straightConnector1">
            <a:avLst/>
          </a:prstGeom>
          <a:noFill/>
          <a:ln w="28575" cap="flat" cmpd="sng">
            <a:solidFill>
              <a:srgbClr val="FF9900"/>
            </a:solidFill>
            <a:prstDash val="solid"/>
            <a:round/>
            <a:headEnd type="none" w="med" len="med"/>
            <a:tailEnd type="triangle" w="med" len="med"/>
          </a:ln>
        </p:spPr>
      </p:cxnSp>
      <p:pic>
        <p:nvPicPr>
          <p:cNvPr id="1457" name="Google Shape;1457;g27462f202db_0_119" descr="Logo&#10;&#10;Description automatically generated"/>
          <p:cNvPicPr preferRelativeResize="0"/>
          <p:nvPr/>
        </p:nvPicPr>
        <p:blipFill rotWithShape="1">
          <a:blip r:embed="rId5">
            <a:alphaModFix/>
          </a:blip>
          <a:srcRect/>
          <a:stretch/>
        </p:blipFill>
        <p:spPr>
          <a:xfrm>
            <a:off x="10490469" y="4"/>
            <a:ext cx="1701525" cy="85075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461"/>
        <p:cNvGrpSpPr/>
        <p:nvPr/>
      </p:nvGrpSpPr>
      <p:grpSpPr>
        <a:xfrm>
          <a:off x="0" y="0"/>
          <a:ext cx="0" cy="0"/>
          <a:chOff x="0" y="0"/>
          <a:chExt cx="0" cy="0"/>
        </a:xfrm>
      </p:grpSpPr>
      <p:sp>
        <p:nvSpPr>
          <p:cNvPr id="1462" name="Google Shape;1462;g27462f202db_0_130"/>
          <p:cNvSpPr txBox="1"/>
          <p:nvPr/>
        </p:nvSpPr>
        <p:spPr>
          <a:xfrm>
            <a:off x="1319753" y="329939"/>
            <a:ext cx="88422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alibri"/>
                <a:ea typeface="Calibri"/>
                <a:cs typeface="Calibri"/>
                <a:sym typeface="Calibri"/>
              </a:rPr>
              <a:t>The Dockerfile explained line by line below</a:t>
            </a:r>
            <a:endParaRPr sz="3600" b="1">
              <a:solidFill>
                <a:schemeClr val="dk1"/>
              </a:solidFill>
              <a:latin typeface="Calibri"/>
              <a:ea typeface="Calibri"/>
              <a:cs typeface="Calibri"/>
              <a:sym typeface="Calibri"/>
            </a:endParaRPr>
          </a:p>
        </p:txBody>
      </p:sp>
      <p:sp>
        <p:nvSpPr>
          <p:cNvPr id="1463" name="Google Shape;1463;g27462f202db_0_130"/>
          <p:cNvSpPr/>
          <p:nvPr/>
        </p:nvSpPr>
        <p:spPr>
          <a:xfrm>
            <a:off x="8682600" y="866800"/>
            <a:ext cx="3261600" cy="41658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The USER  instruction help set the default user inside the container, by default the default user is root, but sometimes for security reason we don't want to use  root also they are some application that can not run on user root </a:t>
            </a: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to set the user we can use a USER ID or name, also the user must exist first </a:t>
            </a: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464" name="Google Shape;1464;g27462f202db_0_130"/>
          <p:cNvSpPr/>
          <p:nvPr/>
        </p:nvSpPr>
        <p:spPr>
          <a:xfrm>
            <a:off x="8682600" y="5150038"/>
            <a:ext cx="3467100" cy="1682700"/>
          </a:xfrm>
          <a:prstGeom prst="flowChartMagneticTap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b="1">
                <a:solidFill>
                  <a:srgbClr val="FF0000"/>
                </a:solidFill>
              </a:rPr>
              <a:t>You can use multiple USER  on the same  Dockerfile but docker will consider the last USER as the default USER</a:t>
            </a:r>
            <a:endParaRPr b="1">
              <a:solidFill>
                <a:srgbClr val="FF0000"/>
              </a:solidFill>
            </a:endParaRPr>
          </a:p>
        </p:txBody>
      </p:sp>
      <p:pic>
        <p:nvPicPr>
          <p:cNvPr id="1465" name="Google Shape;1465;g27462f202db_0_130"/>
          <p:cNvPicPr preferRelativeResize="0"/>
          <p:nvPr/>
        </p:nvPicPr>
        <p:blipFill>
          <a:blip r:embed="rId3">
            <a:alphaModFix/>
          </a:blip>
          <a:stretch>
            <a:fillRect/>
          </a:stretch>
        </p:blipFill>
        <p:spPr>
          <a:xfrm>
            <a:off x="7915450" y="5277187"/>
            <a:ext cx="1071326" cy="1428426"/>
          </a:xfrm>
          <a:prstGeom prst="rect">
            <a:avLst/>
          </a:prstGeom>
          <a:noFill/>
          <a:ln>
            <a:noFill/>
          </a:ln>
        </p:spPr>
      </p:pic>
      <p:pic>
        <p:nvPicPr>
          <p:cNvPr id="1466" name="Google Shape;1466;g27462f202db_0_130"/>
          <p:cNvPicPr preferRelativeResize="0"/>
          <p:nvPr/>
        </p:nvPicPr>
        <p:blipFill>
          <a:blip r:embed="rId4">
            <a:alphaModFix/>
          </a:blip>
          <a:stretch>
            <a:fillRect/>
          </a:stretch>
        </p:blipFill>
        <p:spPr>
          <a:xfrm>
            <a:off x="152400" y="1128839"/>
            <a:ext cx="6642484" cy="2734035"/>
          </a:xfrm>
          <a:prstGeom prst="rect">
            <a:avLst/>
          </a:prstGeom>
          <a:noFill/>
          <a:ln>
            <a:noFill/>
          </a:ln>
        </p:spPr>
      </p:pic>
      <p:pic>
        <p:nvPicPr>
          <p:cNvPr id="1467" name="Google Shape;1467;g27462f202db_0_130" descr="Logo&#10;&#10;Description automatically generated"/>
          <p:cNvPicPr preferRelativeResize="0"/>
          <p:nvPr/>
        </p:nvPicPr>
        <p:blipFill rotWithShape="1">
          <a:blip r:embed="rId5">
            <a:alphaModFix/>
          </a:blip>
          <a:srcRect/>
          <a:stretch/>
        </p:blipFill>
        <p:spPr>
          <a:xfrm>
            <a:off x="10490469" y="4"/>
            <a:ext cx="1701525" cy="85075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471"/>
        <p:cNvGrpSpPr/>
        <p:nvPr/>
      </p:nvGrpSpPr>
      <p:grpSpPr>
        <a:xfrm>
          <a:off x="0" y="0"/>
          <a:ext cx="0" cy="0"/>
          <a:chOff x="0" y="0"/>
          <a:chExt cx="0" cy="0"/>
        </a:xfrm>
      </p:grpSpPr>
      <p:sp>
        <p:nvSpPr>
          <p:cNvPr id="1472" name="Google Shape;1472;g27462f202db_0_144"/>
          <p:cNvSpPr txBox="1"/>
          <p:nvPr/>
        </p:nvSpPr>
        <p:spPr>
          <a:xfrm>
            <a:off x="1319753" y="329939"/>
            <a:ext cx="88422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alibri"/>
                <a:ea typeface="Calibri"/>
                <a:cs typeface="Calibri"/>
                <a:sym typeface="Calibri"/>
              </a:rPr>
              <a:t>The Dockerfile explained line by line below</a:t>
            </a:r>
            <a:endParaRPr sz="3600" b="1">
              <a:solidFill>
                <a:schemeClr val="dk1"/>
              </a:solidFill>
              <a:latin typeface="Calibri"/>
              <a:ea typeface="Calibri"/>
              <a:cs typeface="Calibri"/>
              <a:sym typeface="Calibri"/>
            </a:endParaRPr>
          </a:p>
        </p:txBody>
      </p:sp>
      <p:sp>
        <p:nvSpPr>
          <p:cNvPr id="1473" name="Google Shape;1473;g27462f202db_0_144"/>
          <p:cNvSpPr/>
          <p:nvPr/>
        </p:nvSpPr>
        <p:spPr>
          <a:xfrm>
            <a:off x="8682600" y="866800"/>
            <a:ext cx="3261600" cy="41658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The USER  instruction help set the default user inside the container, by default the default user is root, but sometimes for security reason we don't want to use  root also they are some application that can not run on user root </a:t>
            </a: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to set the user we can use a USER ID or name, also the user must exist first </a:t>
            </a: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474" name="Google Shape;1474;g27462f202db_0_144"/>
          <p:cNvSpPr/>
          <p:nvPr/>
        </p:nvSpPr>
        <p:spPr>
          <a:xfrm>
            <a:off x="8682600" y="5150038"/>
            <a:ext cx="3467100" cy="1682700"/>
          </a:xfrm>
          <a:prstGeom prst="flowChartMagneticTap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solidFill>
                  <a:srgbClr val="FF0000"/>
                </a:solidFill>
              </a:rPr>
              <a:t>You can use multiple USER  on the same  Dockerfile but docker will consider the last USER as the default USER</a:t>
            </a:r>
            <a:endParaRPr b="1">
              <a:solidFill>
                <a:srgbClr val="FF0000"/>
              </a:solidFill>
            </a:endParaRPr>
          </a:p>
        </p:txBody>
      </p:sp>
      <p:pic>
        <p:nvPicPr>
          <p:cNvPr id="1475" name="Google Shape;1475;g27462f202db_0_144"/>
          <p:cNvPicPr preferRelativeResize="0"/>
          <p:nvPr/>
        </p:nvPicPr>
        <p:blipFill>
          <a:blip r:embed="rId3">
            <a:alphaModFix/>
          </a:blip>
          <a:stretch>
            <a:fillRect/>
          </a:stretch>
        </p:blipFill>
        <p:spPr>
          <a:xfrm>
            <a:off x="7915450" y="5277187"/>
            <a:ext cx="1071326" cy="1428426"/>
          </a:xfrm>
          <a:prstGeom prst="rect">
            <a:avLst/>
          </a:prstGeom>
          <a:noFill/>
          <a:ln>
            <a:noFill/>
          </a:ln>
        </p:spPr>
      </p:pic>
      <p:pic>
        <p:nvPicPr>
          <p:cNvPr id="1476" name="Google Shape;1476;g27462f202db_0_144"/>
          <p:cNvPicPr preferRelativeResize="0"/>
          <p:nvPr/>
        </p:nvPicPr>
        <p:blipFill>
          <a:blip r:embed="rId4">
            <a:alphaModFix/>
          </a:blip>
          <a:stretch>
            <a:fillRect/>
          </a:stretch>
        </p:blipFill>
        <p:spPr>
          <a:xfrm>
            <a:off x="126900" y="1090614"/>
            <a:ext cx="8377801" cy="3434304"/>
          </a:xfrm>
          <a:prstGeom prst="rect">
            <a:avLst/>
          </a:prstGeom>
          <a:noFill/>
          <a:ln>
            <a:noFill/>
          </a:ln>
        </p:spPr>
      </p:pic>
      <p:sp>
        <p:nvSpPr>
          <p:cNvPr id="1477" name="Google Shape;1477;g27462f202db_0_144"/>
          <p:cNvSpPr/>
          <p:nvPr/>
        </p:nvSpPr>
        <p:spPr>
          <a:xfrm>
            <a:off x="1249200" y="5468800"/>
            <a:ext cx="3403500" cy="1045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1001 is the default user ID for the first user created in linux , by the way in linux all user that are not root have their user ID above 1000</a:t>
            </a:r>
            <a:endParaRPr/>
          </a:p>
        </p:txBody>
      </p:sp>
      <p:cxnSp>
        <p:nvCxnSpPr>
          <p:cNvPr id="1478" name="Google Shape;1478;g27462f202db_0_144"/>
          <p:cNvCxnSpPr>
            <a:stCxn id="1477" idx="0"/>
          </p:cNvCxnSpPr>
          <p:nvPr/>
        </p:nvCxnSpPr>
        <p:spPr>
          <a:xfrm rot="10800000">
            <a:off x="1720950" y="4512700"/>
            <a:ext cx="1230000" cy="956100"/>
          </a:xfrm>
          <a:prstGeom prst="straightConnector1">
            <a:avLst/>
          </a:prstGeom>
          <a:noFill/>
          <a:ln w="28575" cap="flat" cmpd="sng">
            <a:solidFill>
              <a:srgbClr val="FF9900"/>
            </a:solidFill>
            <a:prstDash val="solid"/>
            <a:round/>
            <a:headEnd type="none" w="med" len="med"/>
            <a:tailEnd type="triangle" w="med" len="med"/>
          </a:ln>
        </p:spPr>
      </p:cxnSp>
      <p:pic>
        <p:nvPicPr>
          <p:cNvPr id="1479" name="Google Shape;1479;g27462f202db_0_144" descr="Logo&#10;&#10;Description automatically generated"/>
          <p:cNvPicPr preferRelativeResize="0"/>
          <p:nvPr/>
        </p:nvPicPr>
        <p:blipFill rotWithShape="1">
          <a:blip r:embed="rId5">
            <a:alphaModFix/>
          </a:blip>
          <a:srcRect/>
          <a:stretch/>
        </p:blipFill>
        <p:spPr>
          <a:xfrm>
            <a:off x="10490469" y="4"/>
            <a:ext cx="1701525" cy="850750"/>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g27462f202db_0_155"/>
          <p:cNvSpPr txBox="1"/>
          <p:nvPr/>
        </p:nvSpPr>
        <p:spPr>
          <a:xfrm>
            <a:off x="1319753" y="329939"/>
            <a:ext cx="88422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dk1"/>
                </a:solidFill>
                <a:latin typeface="Calibri"/>
                <a:ea typeface="Calibri"/>
                <a:cs typeface="Calibri"/>
                <a:sym typeface="Calibri"/>
              </a:rPr>
              <a:t>Dockerfile reference</a:t>
            </a:r>
            <a:endParaRPr/>
          </a:p>
        </p:txBody>
      </p:sp>
      <p:sp>
        <p:nvSpPr>
          <p:cNvPr id="1485" name="Google Shape;1485;g27462f202db_0_155"/>
          <p:cNvSpPr/>
          <p:nvPr/>
        </p:nvSpPr>
        <p:spPr>
          <a:xfrm>
            <a:off x="1865350" y="1116675"/>
            <a:ext cx="8004312" cy="2992248"/>
          </a:xfrm>
          <a:prstGeom prst="cloud">
            <a:avLst/>
          </a:prstGeom>
          <a:solidFill>
            <a:srgbClr val="00FF00"/>
          </a:solid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2400"/>
              </a:spcBef>
              <a:spcAft>
                <a:spcPts val="0"/>
              </a:spcAft>
              <a:buNone/>
            </a:pPr>
            <a:r>
              <a:rPr lang="en-US" sz="1900" b="1">
                <a:solidFill>
                  <a:srgbClr val="000000"/>
                </a:solidFill>
              </a:rPr>
              <a:t>How </a:t>
            </a:r>
            <a:r>
              <a:rPr lang="en-US" sz="1900" b="1"/>
              <a:t>to create a variable that can be use at build time   in Dockerfile </a:t>
            </a:r>
            <a:r>
              <a:rPr lang="en-US" sz="1900" b="1">
                <a:solidFill>
                  <a:srgbClr val="000000"/>
                </a:solidFill>
              </a:rPr>
              <a:t> ?</a:t>
            </a:r>
            <a:endParaRPr/>
          </a:p>
        </p:txBody>
      </p:sp>
      <p:sp>
        <p:nvSpPr>
          <p:cNvPr id="1486" name="Google Shape;1486;g27462f202db_0_155"/>
          <p:cNvSpPr/>
          <p:nvPr/>
        </p:nvSpPr>
        <p:spPr>
          <a:xfrm>
            <a:off x="2007775" y="4286225"/>
            <a:ext cx="5629500" cy="2190600"/>
          </a:xfrm>
          <a:prstGeom prst="pie">
            <a:avLst>
              <a:gd name="adj1" fmla="val 0"/>
              <a:gd name="adj2" fmla="val 16200000"/>
            </a:avLst>
          </a:prstGeom>
          <a:solidFill>
            <a:srgbClr val="EEEEEE"/>
          </a:solidFill>
          <a:ln w="3810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3700" b="1"/>
              <a:t>ARG</a:t>
            </a:r>
            <a:endParaRPr sz="3400" b="1"/>
          </a:p>
        </p:txBody>
      </p:sp>
      <p:sp>
        <p:nvSpPr>
          <p:cNvPr id="1487" name="Google Shape;1487;g27462f202db_0_155"/>
          <p:cNvSpPr/>
          <p:nvPr/>
        </p:nvSpPr>
        <p:spPr>
          <a:xfrm rot="2566435">
            <a:off x="9046275" y="1050447"/>
            <a:ext cx="3342329" cy="700358"/>
          </a:xfrm>
          <a:prstGeom prst="round2DiagRect">
            <a:avLst>
              <a:gd name="adj1" fmla="val 16667"/>
              <a:gd name="adj2" fmla="val 9611"/>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600" b="1">
                <a:solidFill>
                  <a:srgbClr val="00FF00"/>
                </a:solidFill>
                <a:latin typeface="Calibri"/>
                <a:ea typeface="Calibri"/>
                <a:cs typeface="Calibri"/>
                <a:sym typeface="Calibri"/>
              </a:rPr>
              <a:t>ARG  </a:t>
            </a:r>
            <a:r>
              <a:rPr lang="en-US" sz="2600" b="1">
                <a:solidFill>
                  <a:schemeClr val="dk1"/>
                </a:solidFill>
                <a:latin typeface="Calibri"/>
                <a:ea typeface="Calibri"/>
                <a:cs typeface="Calibri"/>
                <a:sym typeface="Calibri"/>
              </a:rPr>
              <a:t>and NOT  arg</a:t>
            </a:r>
            <a:endParaRPr sz="2600" b="1"/>
          </a:p>
        </p:txBody>
      </p:sp>
      <p:pic>
        <p:nvPicPr>
          <p:cNvPr id="1488" name="Google Shape;1488;g27462f202db_0_155" descr="Logo&#10;&#10;Description automatically generated"/>
          <p:cNvPicPr preferRelativeResize="0"/>
          <p:nvPr/>
        </p:nvPicPr>
        <p:blipFill rotWithShape="1">
          <a:blip r:embed="rId3">
            <a:alphaModFix/>
          </a:blip>
          <a:srcRect/>
          <a:stretch/>
        </p:blipFill>
        <p:spPr>
          <a:xfrm>
            <a:off x="10490469" y="4"/>
            <a:ext cx="1701525" cy="85075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sp>
        <p:nvSpPr>
          <p:cNvPr id="1493" name="Google Shape;1493;g27462f202db_0_162"/>
          <p:cNvSpPr txBox="1"/>
          <p:nvPr/>
        </p:nvSpPr>
        <p:spPr>
          <a:xfrm>
            <a:off x="1319753" y="329939"/>
            <a:ext cx="88422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alibri"/>
                <a:ea typeface="Calibri"/>
                <a:cs typeface="Calibri"/>
                <a:sym typeface="Calibri"/>
              </a:rPr>
              <a:t>The Dockerfile explained line by line below</a:t>
            </a:r>
            <a:endParaRPr sz="3600" b="1">
              <a:solidFill>
                <a:schemeClr val="dk1"/>
              </a:solidFill>
              <a:latin typeface="Calibri"/>
              <a:ea typeface="Calibri"/>
              <a:cs typeface="Calibri"/>
              <a:sym typeface="Calibri"/>
            </a:endParaRPr>
          </a:p>
        </p:txBody>
      </p:sp>
      <p:sp>
        <p:nvSpPr>
          <p:cNvPr id="1494" name="Google Shape;1494;g27462f202db_0_162"/>
          <p:cNvSpPr/>
          <p:nvPr/>
        </p:nvSpPr>
        <p:spPr>
          <a:xfrm>
            <a:off x="8682600" y="866800"/>
            <a:ext cx="3261600" cy="41658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The ARG  instruction Defines a variable that users can pass at build-time</a:t>
            </a: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495" name="Google Shape;1495;g27462f202db_0_162"/>
          <p:cNvSpPr/>
          <p:nvPr/>
        </p:nvSpPr>
        <p:spPr>
          <a:xfrm>
            <a:off x="8682600" y="5150038"/>
            <a:ext cx="3467100" cy="1682700"/>
          </a:xfrm>
          <a:prstGeom prst="flowChartMagneticTap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solidFill>
                  <a:srgbClr val="FF0000"/>
                </a:solidFill>
              </a:rPr>
              <a:t>You can use multiple ARG  on the same  Dockerfile </a:t>
            </a:r>
            <a:endParaRPr b="1">
              <a:solidFill>
                <a:srgbClr val="FF0000"/>
              </a:solidFill>
            </a:endParaRPr>
          </a:p>
        </p:txBody>
      </p:sp>
      <p:pic>
        <p:nvPicPr>
          <p:cNvPr id="1496" name="Google Shape;1496;g27462f202db_0_162"/>
          <p:cNvPicPr preferRelativeResize="0"/>
          <p:nvPr/>
        </p:nvPicPr>
        <p:blipFill>
          <a:blip r:embed="rId3">
            <a:alphaModFix/>
          </a:blip>
          <a:stretch>
            <a:fillRect/>
          </a:stretch>
        </p:blipFill>
        <p:spPr>
          <a:xfrm>
            <a:off x="7915450" y="5277187"/>
            <a:ext cx="1071326" cy="1428426"/>
          </a:xfrm>
          <a:prstGeom prst="rect">
            <a:avLst/>
          </a:prstGeom>
          <a:noFill/>
          <a:ln>
            <a:noFill/>
          </a:ln>
        </p:spPr>
      </p:pic>
      <p:sp>
        <p:nvSpPr>
          <p:cNvPr id="1497" name="Google Shape;1497;g27462f202db_0_162"/>
          <p:cNvSpPr/>
          <p:nvPr/>
        </p:nvSpPr>
        <p:spPr>
          <a:xfrm>
            <a:off x="1249200" y="5468800"/>
            <a:ext cx="3403500" cy="1045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the </a:t>
            </a:r>
            <a:r>
              <a:rPr lang="en-US" b="1"/>
              <a:t>$APP_VERSION</a:t>
            </a:r>
            <a:r>
              <a:rPr lang="en-US"/>
              <a:t>  will be replace with the value of ARG command at build time  </a:t>
            </a:r>
            <a:endParaRPr/>
          </a:p>
        </p:txBody>
      </p:sp>
      <p:cxnSp>
        <p:nvCxnSpPr>
          <p:cNvPr id="1498" name="Google Shape;1498;g27462f202db_0_162"/>
          <p:cNvCxnSpPr>
            <a:stCxn id="1497" idx="0"/>
          </p:cNvCxnSpPr>
          <p:nvPr/>
        </p:nvCxnSpPr>
        <p:spPr>
          <a:xfrm rot="10800000" flipH="1">
            <a:off x="2950950" y="3390700"/>
            <a:ext cx="2963700" cy="2078100"/>
          </a:xfrm>
          <a:prstGeom prst="straightConnector1">
            <a:avLst/>
          </a:prstGeom>
          <a:noFill/>
          <a:ln w="28575" cap="flat" cmpd="sng">
            <a:solidFill>
              <a:srgbClr val="FF9900"/>
            </a:solidFill>
            <a:prstDash val="solid"/>
            <a:round/>
            <a:headEnd type="none" w="med" len="med"/>
            <a:tailEnd type="triangle" w="med" len="med"/>
          </a:ln>
        </p:spPr>
      </p:cxnSp>
      <p:pic>
        <p:nvPicPr>
          <p:cNvPr id="1499" name="Google Shape;1499;g27462f202db_0_162"/>
          <p:cNvPicPr preferRelativeResize="0"/>
          <p:nvPr/>
        </p:nvPicPr>
        <p:blipFill>
          <a:blip r:embed="rId4">
            <a:alphaModFix/>
          </a:blip>
          <a:stretch>
            <a:fillRect/>
          </a:stretch>
        </p:blipFill>
        <p:spPr>
          <a:xfrm>
            <a:off x="152400" y="1128839"/>
            <a:ext cx="8377800" cy="2315349"/>
          </a:xfrm>
          <a:prstGeom prst="rect">
            <a:avLst/>
          </a:prstGeom>
          <a:noFill/>
          <a:ln>
            <a:noFill/>
          </a:ln>
        </p:spPr>
      </p:pic>
      <p:pic>
        <p:nvPicPr>
          <p:cNvPr id="1500" name="Google Shape;1500;g27462f202db_0_162" descr="Logo&#10;&#10;Description automatically generated"/>
          <p:cNvPicPr preferRelativeResize="0"/>
          <p:nvPr/>
        </p:nvPicPr>
        <p:blipFill rotWithShape="1">
          <a:blip r:embed="rId5">
            <a:alphaModFix/>
          </a:blip>
          <a:srcRect/>
          <a:stretch/>
        </p:blipFill>
        <p:spPr>
          <a:xfrm>
            <a:off x="10490469" y="4"/>
            <a:ext cx="1701525" cy="85075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sp>
        <p:nvSpPr>
          <p:cNvPr id="1505" name="Google Shape;1505;g27462f202db_0_196"/>
          <p:cNvSpPr txBox="1"/>
          <p:nvPr/>
        </p:nvSpPr>
        <p:spPr>
          <a:xfrm>
            <a:off x="1319753" y="329939"/>
            <a:ext cx="88422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dk1"/>
                </a:solidFill>
                <a:latin typeface="Calibri"/>
                <a:ea typeface="Calibri"/>
                <a:cs typeface="Calibri"/>
                <a:sym typeface="Calibri"/>
              </a:rPr>
              <a:t>Dockerfile reference</a:t>
            </a:r>
            <a:endParaRPr/>
          </a:p>
        </p:txBody>
      </p:sp>
      <p:pic>
        <p:nvPicPr>
          <p:cNvPr id="1506" name="Google Shape;1506;g27462f202db_0_196"/>
          <p:cNvPicPr preferRelativeResize="0"/>
          <p:nvPr/>
        </p:nvPicPr>
        <p:blipFill>
          <a:blip r:embed="rId3">
            <a:alphaModFix/>
          </a:blip>
          <a:stretch>
            <a:fillRect/>
          </a:stretch>
        </p:blipFill>
        <p:spPr>
          <a:xfrm>
            <a:off x="1121812" y="1203250"/>
            <a:ext cx="9238074" cy="5196425"/>
          </a:xfrm>
          <a:prstGeom prst="rect">
            <a:avLst/>
          </a:prstGeom>
          <a:noFill/>
          <a:ln>
            <a:noFill/>
          </a:ln>
        </p:spPr>
      </p:pic>
      <p:pic>
        <p:nvPicPr>
          <p:cNvPr id="1507" name="Google Shape;1507;g27462f202db_0_196" descr="Logo&#10;&#10;Description automatically generated"/>
          <p:cNvPicPr preferRelativeResize="0"/>
          <p:nvPr/>
        </p:nvPicPr>
        <p:blipFill rotWithShape="1">
          <a:blip r:embed="rId4">
            <a:alphaModFix/>
          </a:blip>
          <a:srcRect/>
          <a:stretch/>
        </p:blipFill>
        <p:spPr>
          <a:xfrm>
            <a:off x="10490469" y="4"/>
            <a:ext cx="1701525" cy="85075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511"/>
        <p:cNvGrpSpPr/>
        <p:nvPr/>
      </p:nvGrpSpPr>
      <p:grpSpPr>
        <a:xfrm>
          <a:off x="0" y="0"/>
          <a:ext cx="0" cy="0"/>
          <a:chOff x="0" y="0"/>
          <a:chExt cx="0" cy="0"/>
        </a:xfrm>
      </p:grpSpPr>
      <p:sp>
        <p:nvSpPr>
          <p:cNvPr id="1512" name="Google Shape;1512;g27462f202db_0_222"/>
          <p:cNvSpPr txBox="1"/>
          <p:nvPr/>
        </p:nvSpPr>
        <p:spPr>
          <a:xfrm>
            <a:off x="1319753" y="329939"/>
            <a:ext cx="88422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dk1"/>
                </a:solidFill>
                <a:latin typeface="Calibri"/>
                <a:ea typeface="Calibri"/>
                <a:cs typeface="Calibri"/>
                <a:sym typeface="Calibri"/>
              </a:rPr>
              <a:t>Dockerfile reference</a:t>
            </a:r>
            <a:endParaRPr/>
          </a:p>
        </p:txBody>
      </p:sp>
      <p:pic>
        <p:nvPicPr>
          <p:cNvPr id="1513" name="Google Shape;1513;g27462f202db_0_222"/>
          <p:cNvPicPr preferRelativeResize="0"/>
          <p:nvPr/>
        </p:nvPicPr>
        <p:blipFill>
          <a:blip r:embed="rId3">
            <a:alphaModFix/>
          </a:blip>
          <a:stretch>
            <a:fillRect/>
          </a:stretch>
        </p:blipFill>
        <p:spPr>
          <a:xfrm>
            <a:off x="2153700" y="1128839"/>
            <a:ext cx="8296462" cy="5576761"/>
          </a:xfrm>
          <a:prstGeom prst="rect">
            <a:avLst/>
          </a:prstGeom>
          <a:noFill/>
          <a:ln>
            <a:noFill/>
          </a:ln>
        </p:spPr>
      </p:pic>
      <p:pic>
        <p:nvPicPr>
          <p:cNvPr id="1514" name="Google Shape;1514;g27462f202db_0_222" descr="Logo&#10;&#10;Description automatically generated"/>
          <p:cNvPicPr preferRelativeResize="0"/>
          <p:nvPr/>
        </p:nvPicPr>
        <p:blipFill rotWithShape="1">
          <a:blip r:embed="rId4">
            <a:alphaModFix/>
          </a:blip>
          <a:srcRect/>
          <a:stretch/>
        </p:blipFill>
        <p:spPr>
          <a:xfrm>
            <a:off x="10490469" y="4"/>
            <a:ext cx="1701525" cy="850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4"/>
          <p:cNvSpPr txBox="1">
            <a:spLocks noGrp="1"/>
          </p:cNvSpPr>
          <p:nvPr>
            <p:ph type="ctrTitle"/>
          </p:nvPr>
        </p:nvSpPr>
        <p:spPr>
          <a:xfrm>
            <a:off x="167125" y="125149"/>
            <a:ext cx="10344807" cy="794774"/>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800"/>
              <a:buFont typeface="Calibri"/>
              <a:buNone/>
            </a:pPr>
            <a:r>
              <a:rPr lang="en-US" sz="2800" b="1"/>
              <a:t>Delete or remove ALL  Images at the same time </a:t>
            </a:r>
            <a:endParaRPr/>
          </a:p>
        </p:txBody>
      </p:sp>
      <p:sp>
        <p:nvSpPr>
          <p:cNvPr id="250" name="Google Shape;250;p14"/>
          <p:cNvSpPr txBox="1"/>
          <p:nvPr/>
        </p:nvSpPr>
        <p:spPr>
          <a:xfrm>
            <a:off x="0" y="1049153"/>
            <a:ext cx="8599783"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highlight>
                  <a:srgbClr val="FFFF00"/>
                </a:highlight>
                <a:latin typeface="Calibri"/>
                <a:ea typeface="Calibri"/>
                <a:cs typeface="Calibri"/>
                <a:sym typeface="Calibri"/>
              </a:rPr>
              <a:t>$ docker rmi –f $(docker images –aq)</a:t>
            </a:r>
            <a:endParaRPr/>
          </a:p>
          <a:p>
            <a:pPr marL="0" marR="0" lvl="0" indent="0" algn="l" rtl="0">
              <a:spcBef>
                <a:spcPts val="0"/>
              </a:spcBef>
              <a:spcAft>
                <a:spcPts val="0"/>
              </a:spcAft>
              <a:buNone/>
            </a:pPr>
            <a:endParaRPr sz="16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r>
              <a:rPr lang="en-US" sz="1600">
                <a:solidFill>
                  <a:schemeClr val="dk1"/>
                </a:solidFill>
                <a:highlight>
                  <a:srgbClr val="FFFF00"/>
                </a:highlight>
                <a:latin typeface="Calibri"/>
                <a:ea typeface="Calibri"/>
                <a:cs typeface="Calibri"/>
                <a:sym typeface="Calibri"/>
              </a:rPr>
              <a:t> </a:t>
            </a:r>
            <a:endParaRPr/>
          </a:p>
          <a:p>
            <a:pPr marL="0" marR="0" lvl="0" indent="0" algn="l" rtl="0">
              <a:spcBef>
                <a:spcPts val="0"/>
              </a:spcBef>
              <a:spcAft>
                <a:spcPts val="0"/>
              </a:spcAft>
              <a:buNone/>
            </a:pPr>
            <a:endParaRPr sz="16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endParaRPr sz="16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r>
              <a:rPr lang="en-US" sz="1600">
                <a:solidFill>
                  <a:srgbClr val="FF0000"/>
                </a:solidFill>
                <a:highlight>
                  <a:srgbClr val="FFFF00"/>
                </a:highlight>
                <a:latin typeface="Calibri"/>
                <a:ea typeface="Calibri"/>
                <a:cs typeface="Calibri"/>
                <a:sym typeface="Calibri"/>
              </a:rPr>
              <a:t>Docker will remove ALL  images that are not being used</a:t>
            </a:r>
            <a:endParaRPr/>
          </a:p>
        </p:txBody>
      </p:sp>
      <p:sp>
        <p:nvSpPr>
          <p:cNvPr id="251" name="Google Shape;251;p14"/>
          <p:cNvSpPr/>
          <p:nvPr/>
        </p:nvSpPr>
        <p:spPr>
          <a:xfrm>
            <a:off x="8530602" y="1456354"/>
            <a:ext cx="3494274" cy="5034598"/>
          </a:xfrm>
          <a:prstGeom prst="round2SameRect">
            <a:avLst>
              <a:gd name="adj1" fmla="val 16667"/>
              <a:gd name="adj2" fmla="val 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PS: This command is very dangerous make sure you know what you are doing before you run such command</a:t>
            </a:r>
            <a:endParaRPr/>
          </a:p>
        </p:txBody>
      </p:sp>
      <p:pic>
        <p:nvPicPr>
          <p:cNvPr id="252" name="Google Shape;252;p14" descr="Warning stamp Stock Vector Image by ©roxanabalint #47582093"/>
          <p:cNvPicPr preferRelativeResize="0"/>
          <p:nvPr/>
        </p:nvPicPr>
        <p:blipFill rotWithShape="1">
          <a:blip r:embed="rId3">
            <a:alphaModFix/>
          </a:blip>
          <a:srcRect/>
          <a:stretch/>
        </p:blipFill>
        <p:spPr>
          <a:xfrm>
            <a:off x="167124" y="4731026"/>
            <a:ext cx="3197915" cy="1841224"/>
          </a:xfrm>
          <a:prstGeom prst="rect">
            <a:avLst/>
          </a:prstGeom>
          <a:noFill/>
          <a:ln>
            <a:noFill/>
          </a:ln>
        </p:spPr>
      </p:pic>
      <p:pic>
        <p:nvPicPr>
          <p:cNvPr id="253" name="Google Shape;253;p14" descr="Logo&#10;&#10;Description automatically generated"/>
          <p:cNvPicPr preferRelativeResize="0"/>
          <p:nvPr/>
        </p:nvPicPr>
        <p:blipFill rotWithShape="1">
          <a:blip r:embed="rId4">
            <a:alphaModFix/>
          </a:blip>
          <a:srcRect/>
          <a:stretch/>
        </p:blipFill>
        <p:spPr>
          <a:xfrm>
            <a:off x="10490469" y="4"/>
            <a:ext cx="1701525" cy="85075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518"/>
        <p:cNvGrpSpPr/>
        <p:nvPr/>
      </p:nvGrpSpPr>
      <p:grpSpPr>
        <a:xfrm>
          <a:off x="0" y="0"/>
          <a:ext cx="0" cy="0"/>
          <a:chOff x="0" y="0"/>
          <a:chExt cx="0" cy="0"/>
        </a:xfrm>
      </p:grpSpPr>
      <p:sp>
        <p:nvSpPr>
          <p:cNvPr id="1519" name="Google Shape;1519;g27462f202db_18_36"/>
          <p:cNvSpPr txBox="1"/>
          <p:nvPr/>
        </p:nvSpPr>
        <p:spPr>
          <a:xfrm>
            <a:off x="1319753" y="329939"/>
            <a:ext cx="88422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dk1"/>
                </a:solidFill>
                <a:latin typeface="Calibri"/>
                <a:ea typeface="Calibri"/>
                <a:cs typeface="Calibri"/>
                <a:sym typeface="Calibri"/>
              </a:rPr>
              <a:t>Dockerfile reference</a:t>
            </a:r>
            <a:endParaRPr/>
          </a:p>
        </p:txBody>
      </p:sp>
      <p:pic>
        <p:nvPicPr>
          <p:cNvPr id="1520" name="Google Shape;1520;g27462f202db_18_36"/>
          <p:cNvPicPr preferRelativeResize="0"/>
          <p:nvPr/>
        </p:nvPicPr>
        <p:blipFill>
          <a:blip r:embed="rId3">
            <a:alphaModFix/>
          </a:blip>
          <a:stretch>
            <a:fillRect/>
          </a:stretch>
        </p:blipFill>
        <p:spPr>
          <a:xfrm>
            <a:off x="152400" y="1128839"/>
            <a:ext cx="5576760" cy="5576760"/>
          </a:xfrm>
          <a:prstGeom prst="rect">
            <a:avLst/>
          </a:prstGeom>
          <a:noFill/>
          <a:ln>
            <a:noFill/>
          </a:ln>
        </p:spPr>
      </p:pic>
      <p:pic>
        <p:nvPicPr>
          <p:cNvPr id="1521" name="Google Shape;1521;g27462f202db_18_36" descr="Logo&#10;&#10;Description automatically generated"/>
          <p:cNvPicPr preferRelativeResize="0"/>
          <p:nvPr/>
        </p:nvPicPr>
        <p:blipFill rotWithShape="1">
          <a:blip r:embed="rId4">
            <a:alphaModFix/>
          </a:blip>
          <a:srcRect/>
          <a:stretch/>
        </p:blipFill>
        <p:spPr>
          <a:xfrm>
            <a:off x="10490469" y="4"/>
            <a:ext cx="1701525" cy="850750"/>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525"/>
        <p:cNvGrpSpPr/>
        <p:nvPr/>
      </p:nvGrpSpPr>
      <p:grpSpPr>
        <a:xfrm>
          <a:off x="0" y="0"/>
          <a:ext cx="0" cy="0"/>
          <a:chOff x="0" y="0"/>
          <a:chExt cx="0" cy="0"/>
        </a:xfrm>
      </p:grpSpPr>
      <p:sp>
        <p:nvSpPr>
          <p:cNvPr id="1526" name="Google Shape;1526;g27462f202db_0_174"/>
          <p:cNvSpPr txBox="1"/>
          <p:nvPr/>
        </p:nvSpPr>
        <p:spPr>
          <a:xfrm>
            <a:off x="1319753" y="329939"/>
            <a:ext cx="88422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dk1"/>
                </a:solidFill>
                <a:latin typeface="Calibri"/>
                <a:ea typeface="Calibri"/>
                <a:cs typeface="Calibri"/>
                <a:sym typeface="Calibri"/>
              </a:rPr>
              <a:t>Dockerfile reference</a:t>
            </a:r>
            <a:endParaRPr/>
          </a:p>
        </p:txBody>
      </p:sp>
      <p:sp>
        <p:nvSpPr>
          <p:cNvPr id="1527" name="Google Shape;1527;g27462f202db_0_174"/>
          <p:cNvSpPr/>
          <p:nvPr/>
        </p:nvSpPr>
        <p:spPr>
          <a:xfrm>
            <a:off x="1865350" y="1116675"/>
            <a:ext cx="8004312" cy="2992248"/>
          </a:xfrm>
          <a:prstGeom prst="cloud">
            <a:avLst/>
          </a:prstGeom>
          <a:solidFill>
            <a:srgbClr val="00FF00"/>
          </a:solid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2400"/>
              </a:spcBef>
              <a:spcAft>
                <a:spcPts val="0"/>
              </a:spcAft>
              <a:buNone/>
            </a:pPr>
            <a:r>
              <a:rPr lang="en-US" sz="1900" b="1">
                <a:solidFill>
                  <a:srgbClr val="000000"/>
                </a:solidFill>
              </a:rPr>
              <a:t>How </a:t>
            </a:r>
            <a:r>
              <a:rPr lang="en-US" sz="1900" b="1"/>
              <a:t>to set the first command that will be ran when the container start   in Dockerfile </a:t>
            </a:r>
            <a:r>
              <a:rPr lang="en-US" sz="1900" b="1">
                <a:solidFill>
                  <a:srgbClr val="000000"/>
                </a:solidFill>
              </a:rPr>
              <a:t> ?</a:t>
            </a:r>
            <a:endParaRPr/>
          </a:p>
        </p:txBody>
      </p:sp>
      <p:sp>
        <p:nvSpPr>
          <p:cNvPr id="1528" name="Google Shape;1528;g27462f202db_0_174"/>
          <p:cNvSpPr/>
          <p:nvPr/>
        </p:nvSpPr>
        <p:spPr>
          <a:xfrm>
            <a:off x="2007775" y="4286225"/>
            <a:ext cx="5629500" cy="2190600"/>
          </a:xfrm>
          <a:prstGeom prst="pie">
            <a:avLst>
              <a:gd name="adj1" fmla="val 0"/>
              <a:gd name="adj2" fmla="val 16200000"/>
            </a:avLst>
          </a:prstGeom>
          <a:solidFill>
            <a:srgbClr val="EEEEEE"/>
          </a:solidFill>
          <a:ln w="3810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3700" b="1"/>
              <a:t>ENTRYPOINT</a:t>
            </a:r>
            <a:endParaRPr sz="3400" b="1"/>
          </a:p>
        </p:txBody>
      </p:sp>
      <p:sp>
        <p:nvSpPr>
          <p:cNvPr id="1529" name="Google Shape;1529;g27462f202db_0_174"/>
          <p:cNvSpPr/>
          <p:nvPr/>
        </p:nvSpPr>
        <p:spPr>
          <a:xfrm rot="2566435">
            <a:off x="9046275" y="1050447"/>
            <a:ext cx="3342329" cy="700358"/>
          </a:xfrm>
          <a:prstGeom prst="round2DiagRect">
            <a:avLst>
              <a:gd name="adj1" fmla="val 16667"/>
              <a:gd name="adj2" fmla="val 9611"/>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600" b="1">
                <a:solidFill>
                  <a:srgbClr val="00FF00"/>
                </a:solidFill>
                <a:latin typeface="Calibri"/>
                <a:ea typeface="Calibri"/>
                <a:cs typeface="Calibri"/>
                <a:sym typeface="Calibri"/>
              </a:rPr>
              <a:t>ENTRYPOINT </a:t>
            </a:r>
            <a:r>
              <a:rPr lang="en-US" sz="2600" b="1">
                <a:solidFill>
                  <a:schemeClr val="dk1"/>
                </a:solidFill>
                <a:latin typeface="Calibri"/>
                <a:ea typeface="Calibri"/>
                <a:cs typeface="Calibri"/>
                <a:sym typeface="Calibri"/>
              </a:rPr>
              <a:t>and NOT  entrypoint</a:t>
            </a:r>
            <a:endParaRPr sz="2600" b="1"/>
          </a:p>
        </p:txBody>
      </p:sp>
      <p:pic>
        <p:nvPicPr>
          <p:cNvPr id="1530" name="Google Shape;1530;g27462f202db_0_174" descr="Logo&#10;&#10;Description automatically generated"/>
          <p:cNvPicPr preferRelativeResize="0"/>
          <p:nvPr/>
        </p:nvPicPr>
        <p:blipFill rotWithShape="1">
          <a:blip r:embed="rId3">
            <a:alphaModFix/>
          </a:blip>
          <a:srcRect/>
          <a:stretch/>
        </p:blipFill>
        <p:spPr>
          <a:xfrm>
            <a:off x="10490469" y="4"/>
            <a:ext cx="1701525" cy="850750"/>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534"/>
        <p:cNvGrpSpPr/>
        <p:nvPr/>
      </p:nvGrpSpPr>
      <p:grpSpPr>
        <a:xfrm>
          <a:off x="0" y="0"/>
          <a:ext cx="0" cy="0"/>
          <a:chOff x="0" y="0"/>
          <a:chExt cx="0" cy="0"/>
        </a:xfrm>
      </p:grpSpPr>
      <p:sp>
        <p:nvSpPr>
          <p:cNvPr id="1535" name="Google Shape;1535;g27462f202db_18_0"/>
          <p:cNvSpPr txBox="1"/>
          <p:nvPr/>
        </p:nvSpPr>
        <p:spPr>
          <a:xfrm>
            <a:off x="1319753" y="329939"/>
            <a:ext cx="88422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alibri"/>
                <a:ea typeface="Calibri"/>
                <a:cs typeface="Calibri"/>
                <a:sym typeface="Calibri"/>
              </a:rPr>
              <a:t>The Dockerfile explained line by line below</a:t>
            </a:r>
            <a:endParaRPr sz="3600" b="1">
              <a:solidFill>
                <a:schemeClr val="dk1"/>
              </a:solidFill>
              <a:latin typeface="Calibri"/>
              <a:ea typeface="Calibri"/>
              <a:cs typeface="Calibri"/>
              <a:sym typeface="Calibri"/>
            </a:endParaRPr>
          </a:p>
        </p:txBody>
      </p:sp>
      <p:sp>
        <p:nvSpPr>
          <p:cNvPr id="1536" name="Google Shape;1536;g27462f202db_18_0"/>
          <p:cNvSpPr/>
          <p:nvPr/>
        </p:nvSpPr>
        <p:spPr>
          <a:xfrm>
            <a:off x="8682600" y="866800"/>
            <a:ext cx="3261600" cy="41658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The ENTRYPOINT   instruction Defines the first command that will be ran when the container start</a:t>
            </a: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537" name="Google Shape;1537;g27462f202db_18_0"/>
          <p:cNvSpPr/>
          <p:nvPr/>
        </p:nvSpPr>
        <p:spPr>
          <a:xfrm>
            <a:off x="1249200" y="5468800"/>
            <a:ext cx="3403500" cy="1045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NOTICE THE BRACKETS so always remember to use brackets on ENTRYPOINT</a:t>
            </a:r>
            <a:endParaRPr/>
          </a:p>
        </p:txBody>
      </p:sp>
      <p:cxnSp>
        <p:nvCxnSpPr>
          <p:cNvPr id="1538" name="Google Shape;1538;g27462f202db_18_0"/>
          <p:cNvCxnSpPr>
            <a:stCxn id="1537" idx="0"/>
          </p:cNvCxnSpPr>
          <p:nvPr/>
        </p:nvCxnSpPr>
        <p:spPr>
          <a:xfrm rot="10800000">
            <a:off x="1682550" y="3467200"/>
            <a:ext cx="1268400" cy="2001600"/>
          </a:xfrm>
          <a:prstGeom prst="straightConnector1">
            <a:avLst/>
          </a:prstGeom>
          <a:noFill/>
          <a:ln w="28575" cap="flat" cmpd="sng">
            <a:solidFill>
              <a:srgbClr val="FF9900"/>
            </a:solidFill>
            <a:prstDash val="solid"/>
            <a:round/>
            <a:headEnd type="none" w="med" len="med"/>
            <a:tailEnd type="triangle" w="med" len="med"/>
          </a:ln>
        </p:spPr>
      </p:cxnSp>
      <p:pic>
        <p:nvPicPr>
          <p:cNvPr id="1539" name="Google Shape;1539;g27462f202db_18_0"/>
          <p:cNvPicPr preferRelativeResize="0"/>
          <p:nvPr/>
        </p:nvPicPr>
        <p:blipFill>
          <a:blip r:embed="rId3">
            <a:alphaModFix/>
          </a:blip>
          <a:stretch>
            <a:fillRect/>
          </a:stretch>
        </p:blipFill>
        <p:spPr>
          <a:xfrm>
            <a:off x="152400" y="976452"/>
            <a:ext cx="8258801" cy="2427625"/>
          </a:xfrm>
          <a:prstGeom prst="rect">
            <a:avLst/>
          </a:prstGeom>
          <a:noFill/>
          <a:ln>
            <a:noFill/>
          </a:ln>
        </p:spPr>
      </p:pic>
      <p:pic>
        <p:nvPicPr>
          <p:cNvPr id="1540" name="Google Shape;1540;g27462f202db_18_0" descr="Logo&#10;&#10;Description automatically generated"/>
          <p:cNvPicPr preferRelativeResize="0"/>
          <p:nvPr/>
        </p:nvPicPr>
        <p:blipFill rotWithShape="1">
          <a:blip r:embed="rId4">
            <a:alphaModFix/>
          </a:blip>
          <a:srcRect/>
          <a:stretch/>
        </p:blipFill>
        <p:spPr>
          <a:xfrm>
            <a:off x="10490469" y="4"/>
            <a:ext cx="1701525" cy="85075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544"/>
        <p:cNvGrpSpPr/>
        <p:nvPr/>
      </p:nvGrpSpPr>
      <p:grpSpPr>
        <a:xfrm>
          <a:off x="0" y="0"/>
          <a:ext cx="0" cy="0"/>
          <a:chOff x="0" y="0"/>
          <a:chExt cx="0" cy="0"/>
        </a:xfrm>
      </p:grpSpPr>
      <p:sp>
        <p:nvSpPr>
          <p:cNvPr id="1545" name="Google Shape;1545;g27462f202db_0_181"/>
          <p:cNvSpPr txBox="1"/>
          <p:nvPr/>
        </p:nvSpPr>
        <p:spPr>
          <a:xfrm>
            <a:off x="1319753" y="329939"/>
            <a:ext cx="88422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dk1"/>
                </a:solidFill>
                <a:latin typeface="Calibri"/>
                <a:ea typeface="Calibri"/>
                <a:cs typeface="Calibri"/>
                <a:sym typeface="Calibri"/>
              </a:rPr>
              <a:t>Dockerfile reference</a:t>
            </a:r>
            <a:endParaRPr/>
          </a:p>
        </p:txBody>
      </p:sp>
      <p:sp>
        <p:nvSpPr>
          <p:cNvPr id="1546" name="Google Shape;1546;g27462f202db_0_181"/>
          <p:cNvSpPr/>
          <p:nvPr/>
        </p:nvSpPr>
        <p:spPr>
          <a:xfrm>
            <a:off x="1865350" y="1116675"/>
            <a:ext cx="8004312" cy="2992248"/>
          </a:xfrm>
          <a:prstGeom prst="cloud">
            <a:avLst/>
          </a:prstGeom>
          <a:solidFill>
            <a:srgbClr val="00FF00"/>
          </a:solid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2400"/>
              </a:spcBef>
              <a:spcAft>
                <a:spcPts val="0"/>
              </a:spcAft>
              <a:buClr>
                <a:schemeClr val="dk1"/>
              </a:buClr>
              <a:buSzPts val="1100"/>
              <a:buFont typeface="Arial"/>
              <a:buNone/>
            </a:pPr>
            <a:r>
              <a:rPr lang="en-US" sz="1900" b="1">
                <a:solidFill>
                  <a:schemeClr val="dk1"/>
                </a:solidFill>
              </a:rPr>
              <a:t>How to set the first command that will be ran when the container start   in Dockerfile  ?</a:t>
            </a:r>
            <a:endParaRPr/>
          </a:p>
        </p:txBody>
      </p:sp>
      <p:sp>
        <p:nvSpPr>
          <p:cNvPr id="1547" name="Google Shape;1547;g27462f202db_0_181"/>
          <p:cNvSpPr/>
          <p:nvPr/>
        </p:nvSpPr>
        <p:spPr>
          <a:xfrm>
            <a:off x="2007775" y="4286225"/>
            <a:ext cx="5629500" cy="2190600"/>
          </a:xfrm>
          <a:prstGeom prst="pie">
            <a:avLst>
              <a:gd name="adj1" fmla="val 0"/>
              <a:gd name="adj2" fmla="val 16200000"/>
            </a:avLst>
          </a:prstGeom>
          <a:solidFill>
            <a:srgbClr val="EEEEEE"/>
          </a:solidFill>
          <a:ln w="3810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3700" b="1"/>
              <a:t>CMD</a:t>
            </a:r>
            <a:endParaRPr sz="3400" b="1"/>
          </a:p>
        </p:txBody>
      </p:sp>
      <p:sp>
        <p:nvSpPr>
          <p:cNvPr id="1548" name="Google Shape;1548;g27462f202db_0_181"/>
          <p:cNvSpPr/>
          <p:nvPr/>
        </p:nvSpPr>
        <p:spPr>
          <a:xfrm rot="2566435">
            <a:off x="9046275" y="1050447"/>
            <a:ext cx="3342329" cy="700358"/>
          </a:xfrm>
          <a:prstGeom prst="round2DiagRect">
            <a:avLst>
              <a:gd name="adj1" fmla="val 16667"/>
              <a:gd name="adj2" fmla="val 9611"/>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600" b="1">
                <a:solidFill>
                  <a:srgbClr val="00FF00"/>
                </a:solidFill>
                <a:latin typeface="Calibri"/>
                <a:ea typeface="Calibri"/>
                <a:cs typeface="Calibri"/>
                <a:sym typeface="Calibri"/>
              </a:rPr>
              <a:t>CMD  </a:t>
            </a:r>
            <a:r>
              <a:rPr lang="en-US" sz="2600" b="1">
                <a:solidFill>
                  <a:schemeClr val="dk1"/>
                </a:solidFill>
                <a:latin typeface="Calibri"/>
                <a:ea typeface="Calibri"/>
                <a:cs typeface="Calibri"/>
                <a:sym typeface="Calibri"/>
              </a:rPr>
              <a:t>and NOT  cmd</a:t>
            </a:r>
            <a:endParaRPr sz="2600" b="1"/>
          </a:p>
        </p:txBody>
      </p:sp>
      <p:pic>
        <p:nvPicPr>
          <p:cNvPr id="1549" name="Google Shape;1549;g27462f202db_0_181" descr="Logo&#10;&#10;Description automatically generated"/>
          <p:cNvPicPr preferRelativeResize="0"/>
          <p:nvPr/>
        </p:nvPicPr>
        <p:blipFill rotWithShape="1">
          <a:blip r:embed="rId3">
            <a:alphaModFix/>
          </a:blip>
          <a:srcRect/>
          <a:stretch/>
        </p:blipFill>
        <p:spPr>
          <a:xfrm>
            <a:off x="10490469" y="4"/>
            <a:ext cx="1701525" cy="85075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553"/>
        <p:cNvGrpSpPr/>
        <p:nvPr/>
      </p:nvGrpSpPr>
      <p:grpSpPr>
        <a:xfrm>
          <a:off x="0" y="0"/>
          <a:ext cx="0" cy="0"/>
          <a:chOff x="0" y="0"/>
          <a:chExt cx="0" cy="0"/>
        </a:xfrm>
      </p:grpSpPr>
      <p:sp>
        <p:nvSpPr>
          <p:cNvPr id="1554" name="Google Shape;1554;g27462f202db_18_11"/>
          <p:cNvSpPr txBox="1"/>
          <p:nvPr/>
        </p:nvSpPr>
        <p:spPr>
          <a:xfrm>
            <a:off x="1319753" y="329939"/>
            <a:ext cx="88422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alibri"/>
                <a:ea typeface="Calibri"/>
                <a:cs typeface="Calibri"/>
                <a:sym typeface="Calibri"/>
              </a:rPr>
              <a:t>The Dockerfile explained line by line below</a:t>
            </a:r>
            <a:endParaRPr sz="3600" b="1">
              <a:solidFill>
                <a:schemeClr val="dk1"/>
              </a:solidFill>
              <a:latin typeface="Calibri"/>
              <a:ea typeface="Calibri"/>
              <a:cs typeface="Calibri"/>
              <a:sym typeface="Calibri"/>
            </a:endParaRPr>
          </a:p>
        </p:txBody>
      </p:sp>
      <p:sp>
        <p:nvSpPr>
          <p:cNvPr id="1555" name="Google Shape;1555;g27462f202db_18_11"/>
          <p:cNvSpPr/>
          <p:nvPr/>
        </p:nvSpPr>
        <p:spPr>
          <a:xfrm>
            <a:off x="8682600" y="866800"/>
            <a:ext cx="3261600" cy="41658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The CMD  instruction Defines the first command that will be ran when the container start</a:t>
            </a: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556" name="Google Shape;1556;g27462f202db_18_11"/>
          <p:cNvSpPr/>
          <p:nvPr/>
        </p:nvSpPr>
        <p:spPr>
          <a:xfrm>
            <a:off x="1249200" y="5468800"/>
            <a:ext cx="3403500" cy="1045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NOTICE THE BRACKETS so always remember to use brackets on CMD</a:t>
            </a:r>
            <a:endParaRPr/>
          </a:p>
        </p:txBody>
      </p:sp>
      <p:cxnSp>
        <p:nvCxnSpPr>
          <p:cNvPr id="1557" name="Google Shape;1557;g27462f202db_18_11"/>
          <p:cNvCxnSpPr>
            <a:stCxn id="1556" idx="0"/>
          </p:cNvCxnSpPr>
          <p:nvPr/>
        </p:nvCxnSpPr>
        <p:spPr>
          <a:xfrm rot="10800000">
            <a:off x="1351350" y="3734800"/>
            <a:ext cx="1599600" cy="1734000"/>
          </a:xfrm>
          <a:prstGeom prst="straightConnector1">
            <a:avLst/>
          </a:prstGeom>
          <a:noFill/>
          <a:ln w="28575" cap="flat" cmpd="sng">
            <a:solidFill>
              <a:srgbClr val="FF9900"/>
            </a:solidFill>
            <a:prstDash val="solid"/>
            <a:round/>
            <a:headEnd type="none" w="med" len="med"/>
            <a:tailEnd type="triangle" w="med" len="med"/>
          </a:ln>
        </p:spPr>
      </p:cxnSp>
      <p:pic>
        <p:nvPicPr>
          <p:cNvPr id="1558" name="Google Shape;1558;g27462f202db_18_11"/>
          <p:cNvPicPr preferRelativeResize="0"/>
          <p:nvPr/>
        </p:nvPicPr>
        <p:blipFill>
          <a:blip r:embed="rId3">
            <a:alphaModFix/>
          </a:blip>
          <a:stretch>
            <a:fillRect/>
          </a:stretch>
        </p:blipFill>
        <p:spPr>
          <a:xfrm>
            <a:off x="152400" y="1128852"/>
            <a:ext cx="8452526" cy="2542351"/>
          </a:xfrm>
          <a:prstGeom prst="rect">
            <a:avLst/>
          </a:prstGeom>
          <a:noFill/>
          <a:ln>
            <a:noFill/>
          </a:ln>
        </p:spPr>
      </p:pic>
      <p:sp>
        <p:nvSpPr>
          <p:cNvPr id="1559" name="Google Shape;1559;g27462f202db_18_11"/>
          <p:cNvSpPr/>
          <p:nvPr/>
        </p:nvSpPr>
        <p:spPr>
          <a:xfrm>
            <a:off x="8682600" y="5150038"/>
            <a:ext cx="3467100" cy="1682700"/>
          </a:xfrm>
          <a:prstGeom prst="flowChartMagneticTap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solidFill>
                  <a:srgbClr val="FF0000"/>
                </a:solidFill>
              </a:rPr>
              <a:t>You can use multiple CDM on the same  Dockerfile but docker will use the last CMD as the first command to use when container start</a:t>
            </a:r>
            <a:endParaRPr b="1">
              <a:solidFill>
                <a:srgbClr val="FF0000"/>
              </a:solidFill>
            </a:endParaRPr>
          </a:p>
        </p:txBody>
      </p:sp>
      <p:pic>
        <p:nvPicPr>
          <p:cNvPr id="1560" name="Google Shape;1560;g27462f202db_18_11"/>
          <p:cNvPicPr preferRelativeResize="0"/>
          <p:nvPr/>
        </p:nvPicPr>
        <p:blipFill>
          <a:blip r:embed="rId4">
            <a:alphaModFix/>
          </a:blip>
          <a:stretch>
            <a:fillRect/>
          </a:stretch>
        </p:blipFill>
        <p:spPr>
          <a:xfrm>
            <a:off x="7915450" y="5277187"/>
            <a:ext cx="1071326" cy="1428426"/>
          </a:xfrm>
          <a:prstGeom prst="rect">
            <a:avLst/>
          </a:prstGeom>
          <a:noFill/>
          <a:ln>
            <a:noFill/>
          </a:ln>
        </p:spPr>
      </p:pic>
      <p:pic>
        <p:nvPicPr>
          <p:cNvPr id="1561" name="Google Shape;1561;g27462f202db_18_11" descr="Logo&#10;&#10;Description automatically generated"/>
          <p:cNvPicPr preferRelativeResize="0"/>
          <p:nvPr/>
        </p:nvPicPr>
        <p:blipFill rotWithShape="1">
          <a:blip r:embed="rId5">
            <a:alphaModFix/>
          </a:blip>
          <a:srcRect/>
          <a:stretch/>
        </p:blipFill>
        <p:spPr>
          <a:xfrm>
            <a:off x="10490469" y="4"/>
            <a:ext cx="1701525" cy="85075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sp>
        <p:nvSpPr>
          <p:cNvPr id="1566" name="Google Shape;1566;g27462f202db_18_22"/>
          <p:cNvSpPr txBox="1"/>
          <p:nvPr/>
        </p:nvSpPr>
        <p:spPr>
          <a:xfrm>
            <a:off x="1319753" y="329939"/>
            <a:ext cx="88422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dk1"/>
                </a:solidFill>
                <a:latin typeface="Calibri"/>
                <a:ea typeface="Calibri"/>
                <a:cs typeface="Calibri"/>
                <a:sym typeface="Calibri"/>
              </a:rPr>
              <a:t>Dockerfile reference</a:t>
            </a:r>
            <a:endParaRPr/>
          </a:p>
        </p:txBody>
      </p:sp>
      <p:sp>
        <p:nvSpPr>
          <p:cNvPr id="1567" name="Google Shape;1567;g27462f202db_18_22"/>
          <p:cNvSpPr/>
          <p:nvPr/>
        </p:nvSpPr>
        <p:spPr>
          <a:xfrm>
            <a:off x="1941825" y="1932875"/>
            <a:ext cx="8004312" cy="2992248"/>
          </a:xfrm>
          <a:prstGeom prst="cloud">
            <a:avLst/>
          </a:prstGeom>
          <a:solidFill>
            <a:srgbClr val="00FF00"/>
          </a:solid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2400"/>
              </a:spcBef>
              <a:spcAft>
                <a:spcPts val="0"/>
              </a:spcAft>
              <a:buClr>
                <a:schemeClr val="dk1"/>
              </a:buClr>
              <a:buSzPts val="1100"/>
              <a:buFont typeface="Arial"/>
              <a:buNone/>
            </a:pPr>
            <a:r>
              <a:rPr lang="en-US" sz="1900" b="1">
                <a:solidFill>
                  <a:schemeClr val="dk1"/>
                </a:solidFill>
              </a:rPr>
              <a:t>Complementarity between ENTRYPOINT  and CMD</a:t>
            </a:r>
            <a:endParaRPr/>
          </a:p>
        </p:txBody>
      </p:sp>
      <p:pic>
        <p:nvPicPr>
          <p:cNvPr id="1568" name="Google Shape;1568;g27462f202db_18_22" descr="Logo&#10;&#10;Description automatically generated"/>
          <p:cNvPicPr preferRelativeResize="0"/>
          <p:nvPr/>
        </p:nvPicPr>
        <p:blipFill rotWithShape="1">
          <a:blip r:embed="rId3">
            <a:alphaModFix/>
          </a:blip>
          <a:srcRect/>
          <a:stretch/>
        </p:blipFill>
        <p:spPr>
          <a:xfrm>
            <a:off x="10490469" y="4"/>
            <a:ext cx="1701525" cy="850750"/>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572"/>
        <p:cNvGrpSpPr/>
        <p:nvPr/>
      </p:nvGrpSpPr>
      <p:grpSpPr>
        <a:xfrm>
          <a:off x="0" y="0"/>
          <a:ext cx="0" cy="0"/>
          <a:chOff x="0" y="0"/>
          <a:chExt cx="0" cy="0"/>
        </a:xfrm>
      </p:grpSpPr>
      <p:sp>
        <p:nvSpPr>
          <p:cNvPr id="1573" name="Google Shape;1573;g27462f202db_18_29"/>
          <p:cNvSpPr txBox="1"/>
          <p:nvPr/>
        </p:nvSpPr>
        <p:spPr>
          <a:xfrm>
            <a:off x="1319753" y="329939"/>
            <a:ext cx="88422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dk1"/>
                </a:solidFill>
                <a:latin typeface="Calibri"/>
                <a:ea typeface="Calibri"/>
                <a:cs typeface="Calibri"/>
                <a:sym typeface="Calibri"/>
              </a:rPr>
              <a:t>Dockerfile reference</a:t>
            </a:r>
            <a:endParaRPr/>
          </a:p>
        </p:txBody>
      </p:sp>
      <p:pic>
        <p:nvPicPr>
          <p:cNvPr id="1574" name="Google Shape;1574;g27462f202db_18_29"/>
          <p:cNvPicPr preferRelativeResize="0"/>
          <p:nvPr/>
        </p:nvPicPr>
        <p:blipFill>
          <a:blip r:embed="rId3">
            <a:alphaModFix/>
          </a:blip>
          <a:stretch>
            <a:fillRect/>
          </a:stretch>
        </p:blipFill>
        <p:spPr>
          <a:xfrm>
            <a:off x="2952475" y="1154339"/>
            <a:ext cx="5576760" cy="5576760"/>
          </a:xfrm>
          <a:prstGeom prst="rect">
            <a:avLst/>
          </a:prstGeom>
          <a:noFill/>
          <a:ln>
            <a:noFill/>
          </a:ln>
        </p:spPr>
      </p:pic>
      <p:pic>
        <p:nvPicPr>
          <p:cNvPr id="1575" name="Google Shape;1575;g27462f202db_18_29" descr="Logo&#10;&#10;Description automatically generated"/>
          <p:cNvPicPr preferRelativeResize="0"/>
          <p:nvPr/>
        </p:nvPicPr>
        <p:blipFill rotWithShape="1">
          <a:blip r:embed="rId4">
            <a:alphaModFix/>
          </a:blip>
          <a:srcRect/>
          <a:stretch/>
        </p:blipFill>
        <p:spPr>
          <a:xfrm>
            <a:off x="10490469" y="4"/>
            <a:ext cx="1701525" cy="85075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579"/>
        <p:cNvGrpSpPr/>
        <p:nvPr/>
      </p:nvGrpSpPr>
      <p:grpSpPr>
        <a:xfrm>
          <a:off x="0" y="0"/>
          <a:ext cx="0" cy="0"/>
          <a:chOff x="0" y="0"/>
          <a:chExt cx="0" cy="0"/>
        </a:xfrm>
      </p:grpSpPr>
      <p:sp>
        <p:nvSpPr>
          <p:cNvPr id="1580" name="Google Shape;1580;g27462f202db_0_188"/>
          <p:cNvSpPr txBox="1"/>
          <p:nvPr/>
        </p:nvSpPr>
        <p:spPr>
          <a:xfrm>
            <a:off x="1319753" y="329939"/>
            <a:ext cx="88422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dk1"/>
                </a:solidFill>
                <a:latin typeface="Calibri"/>
                <a:ea typeface="Calibri"/>
                <a:cs typeface="Calibri"/>
                <a:sym typeface="Calibri"/>
              </a:rPr>
              <a:t>Dockerfile reference</a:t>
            </a:r>
            <a:endParaRPr/>
          </a:p>
        </p:txBody>
      </p:sp>
      <p:pic>
        <p:nvPicPr>
          <p:cNvPr id="1581" name="Google Shape;1581;g27462f202db_0_188"/>
          <p:cNvPicPr preferRelativeResize="0"/>
          <p:nvPr/>
        </p:nvPicPr>
        <p:blipFill>
          <a:blip r:embed="rId3">
            <a:alphaModFix/>
          </a:blip>
          <a:stretch>
            <a:fillRect/>
          </a:stretch>
        </p:blipFill>
        <p:spPr>
          <a:xfrm>
            <a:off x="2085754" y="1727978"/>
            <a:ext cx="7869825" cy="4507600"/>
          </a:xfrm>
          <a:prstGeom prst="rect">
            <a:avLst/>
          </a:prstGeom>
          <a:noFill/>
          <a:ln>
            <a:noFill/>
          </a:ln>
        </p:spPr>
      </p:pic>
      <p:pic>
        <p:nvPicPr>
          <p:cNvPr id="1582" name="Google Shape;1582;g27462f202db_0_188" descr="Logo&#10;&#10;Description automatically generated"/>
          <p:cNvPicPr preferRelativeResize="0"/>
          <p:nvPr/>
        </p:nvPicPr>
        <p:blipFill rotWithShape="1">
          <a:blip r:embed="rId4">
            <a:alphaModFix/>
          </a:blip>
          <a:srcRect/>
          <a:stretch/>
        </p:blipFill>
        <p:spPr>
          <a:xfrm>
            <a:off x="10490469" y="4"/>
            <a:ext cx="1701525" cy="85075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586"/>
        <p:cNvGrpSpPr/>
        <p:nvPr/>
      </p:nvGrpSpPr>
      <p:grpSpPr>
        <a:xfrm>
          <a:off x="0" y="0"/>
          <a:ext cx="0" cy="0"/>
          <a:chOff x="0" y="0"/>
          <a:chExt cx="0" cy="0"/>
        </a:xfrm>
      </p:grpSpPr>
      <p:sp>
        <p:nvSpPr>
          <p:cNvPr id="1587" name="Google Shape;1587;g27462f202db_0_204"/>
          <p:cNvSpPr txBox="1"/>
          <p:nvPr/>
        </p:nvSpPr>
        <p:spPr>
          <a:xfrm>
            <a:off x="1319753" y="329939"/>
            <a:ext cx="88422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dk1"/>
                </a:solidFill>
                <a:latin typeface="Calibri"/>
                <a:ea typeface="Calibri"/>
                <a:cs typeface="Calibri"/>
                <a:sym typeface="Calibri"/>
              </a:rPr>
              <a:t>Dockerfile reference</a:t>
            </a:r>
            <a:endParaRPr/>
          </a:p>
        </p:txBody>
      </p:sp>
      <p:pic>
        <p:nvPicPr>
          <p:cNvPr id="1588" name="Google Shape;1588;g27462f202db_0_204"/>
          <p:cNvPicPr preferRelativeResize="0"/>
          <p:nvPr/>
        </p:nvPicPr>
        <p:blipFill>
          <a:blip r:embed="rId3">
            <a:alphaModFix/>
          </a:blip>
          <a:stretch>
            <a:fillRect/>
          </a:stretch>
        </p:blipFill>
        <p:spPr>
          <a:xfrm>
            <a:off x="2502888" y="1154339"/>
            <a:ext cx="6475932" cy="5576762"/>
          </a:xfrm>
          <a:prstGeom prst="rect">
            <a:avLst/>
          </a:prstGeom>
          <a:noFill/>
          <a:ln>
            <a:noFill/>
          </a:ln>
        </p:spPr>
      </p:pic>
      <p:pic>
        <p:nvPicPr>
          <p:cNvPr id="1589" name="Google Shape;1589;g27462f202db_0_204" descr="Logo&#10;&#10;Description automatically generated"/>
          <p:cNvPicPr preferRelativeResize="0"/>
          <p:nvPr/>
        </p:nvPicPr>
        <p:blipFill rotWithShape="1">
          <a:blip r:embed="rId4">
            <a:alphaModFix/>
          </a:blip>
          <a:srcRect/>
          <a:stretch/>
        </p:blipFill>
        <p:spPr>
          <a:xfrm>
            <a:off x="10490469" y="4"/>
            <a:ext cx="1701525" cy="850750"/>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593"/>
        <p:cNvGrpSpPr/>
        <p:nvPr/>
      </p:nvGrpSpPr>
      <p:grpSpPr>
        <a:xfrm>
          <a:off x="0" y="0"/>
          <a:ext cx="0" cy="0"/>
          <a:chOff x="0" y="0"/>
          <a:chExt cx="0" cy="0"/>
        </a:xfrm>
      </p:grpSpPr>
      <p:sp>
        <p:nvSpPr>
          <p:cNvPr id="1594" name="Google Shape;1594;g27462f202db_0_210"/>
          <p:cNvSpPr txBox="1"/>
          <p:nvPr/>
        </p:nvSpPr>
        <p:spPr>
          <a:xfrm>
            <a:off x="1319753" y="329939"/>
            <a:ext cx="88422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dk1"/>
                </a:solidFill>
                <a:latin typeface="Calibri"/>
                <a:ea typeface="Calibri"/>
                <a:cs typeface="Calibri"/>
                <a:sym typeface="Calibri"/>
              </a:rPr>
              <a:t>Dockerfile reference</a:t>
            </a:r>
            <a:endParaRPr/>
          </a:p>
        </p:txBody>
      </p:sp>
      <p:pic>
        <p:nvPicPr>
          <p:cNvPr id="1595" name="Google Shape;1595;g27462f202db_0_210"/>
          <p:cNvPicPr preferRelativeResize="0"/>
          <p:nvPr/>
        </p:nvPicPr>
        <p:blipFill>
          <a:blip r:embed="rId3">
            <a:alphaModFix/>
          </a:blip>
          <a:stretch>
            <a:fillRect/>
          </a:stretch>
        </p:blipFill>
        <p:spPr>
          <a:xfrm>
            <a:off x="3051900" y="1052364"/>
            <a:ext cx="5377902" cy="5576764"/>
          </a:xfrm>
          <a:prstGeom prst="rect">
            <a:avLst/>
          </a:prstGeom>
          <a:noFill/>
          <a:ln>
            <a:noFill/>
          </a:ln>
        </p:spPr>
      </p:pic>
      <p:pic>
        <p:nvPicPr>
          <p:cNvPr id="1596" name="Google Shape;1596;g27462f202db_0_210" descr="Logo&#10;&#10;Description automatically generated"/>
          <p:cNvPicPr preferRelativeResize="0"/>
          <p:nvPr/>
        </p:nvPicPr>
        <p:blipFill rotWithShape="1">
          <a:blip r:embed="rId4">
            <a:alphaModFix/>
          </a:blip>
          <a:srcRect/>
          <a:stretch/>
        </p:blipFill>
        <p:spPr>
          <a:xfrm>
            <a:off x="10490469" y="4"/>
            <a:ext cx="1701525" cy="850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15"/>
          <p:cNvSpPr txBox="1">
            <a:spLocks noGrp="1"/>
          </p:cNvSpPr>
          <p:nvPr>
            <p:ph type="ctrTitle"/>
          </p:nvPr>
        </p:nvSpPr>
        <p:spPr>
          <a:xfrm>
            <a:off x="167125" y="125149"/>
            <a:ext cx="10344807" cy="794774"/>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a:t>Remove existing image(s) with force</a:t>
            </a:r>
            <a:endParaRPr/>
          </a:p>
        </p:txBody>
      </p:sp>
      <p:sp>
        <p:nvSpPr>
          <p:cNvPr id="259" name="Google Shape;259;p15"/>
          <p:cNvSpPr txBox="1"/>
          <p:nvPr/>
        </p:nvSpPr>
        <p:spPr>
          <a:xfrm>
            <a:off x="0" y="884616"/>
            <a:ext cx="4389335" cy="32316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To </a:t>
            </a:r>
            <a:r>
              <a:rPr lang="en-US" sz="1800" b="1">
                <a:solidFill>
                  <a:schemeClr val="dk1"/>
                </a:solidFill>
                <a:latin typeface="Calibri"/>
                <a:ea typeface="Calibri"/>
                <a:cs typeface="Calibri"/>
                <a:sym typeface="Calibri"/>
              </a:rPr>
              <a:t>Remove an image or images means that docker will perform the following actions</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1-</a:t>
            </a:r>
            <a:r>
              <a:rPr lang="en-US" sz="1800">
                <a:solidFill>
                  <a:schemeClr val="dk1"/>
                </a:solidFill>
                <a:latin typeface="Calibri"/>
                <a:ea typeface="Calibri"/>
                <a:cs typeface="Calibri"/>
                <a:sym typeface="Calibri"/>
              </a:rPr>
              <a:t> check if the image exist</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2-</a:t>
            </a:r>
            <a:r>
              <a:rPr lang="en-US" sz="1800">
                <a:solidFill>
                  <a:schemeClr val="dk1"/>
                </a:solidFill>
                <a:latin typeface="Calibri"/>
                <a:ea typeface="Calibri"/>
                <a:cs typeface="Calibri"/>
                <a:sym typeface="Calibri"/>
              </a:rPr>
              <a:t> if the image exist docker will remove it from your virtual machine </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a:t>
            </a:r>
            <a:r>
              <a:rPr lang="en-US" sz="1800">
                <a:solidFill>
                  <a:schemeClr val="dk1"/>
                </a:solidFill>
                <a:highlight>
                  <a:srgbClr val="FFFF00"/>
                </a:highlight>
                <a:latin typeface="Calibri"/>
                <a:ea typeface="Calibri"/>
                <a:cs typeface="Calibri"/>
                <a:sym typeface="Calibri"/>
              </a:rPr>
              <a:t>docker rmi  –f   [repository]:[image tag]</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0" name="Google Shape;260;p15"/>
          <p:cNvSpPr/>
          <p:nvPr/>
        </p:nvSpPr>
        <p:spPr>
          <a:xfrm>
            <a:off x="7920681" y="918230"/>
            <a:ext cx="4001433" cy="4004842"/>
          </a:xfrm>
          <a:prstGeom prst="roundRect">
            <a:avLst>
              <a:gd name="adj" fmla="val 16667"/>
            </a:avLst>
          </a:prstGeom>
          <a:solidFill>
            <a:schemeClr val="lt1">
              <a:alpha val="92941"/>
            </a:schemeClr>
          </a:solidFill>
          <a:ln w="984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1- </a:t>
            </a:r>
            <a:r>
              <a:rPr lang="en-US" sz="1800" b="1">
                <a:solidFill>
                  <a:schemeClr val="dk1"/>
                </a:solidFill>
                <a:latin typeface="Calibri"/>
                <a:ea typeface="Calibri"/>
                <a:cs typeface="Calibri"/>
                <a:sym typeface="Calibri"/>
              </a:rPr>
              <a:t>docker  </a:t>
            </a:r>
            <a:r>
              <a:rPr lang="en-US" sz="1800">
                <a:solidFill>
                  <a:schemeClr val="dk1"/>
                </a:solidFill>
                <a:latin typeface="Calibri"/>
                <a:ea typeface="Calibri"/>
                <a:cs typeface="Calibri"/>
                <a:sym typeface="Calibri"/>
              </a:rPr>
              <a:t>called the docker client</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2- </a:t>
            </a:r>
            <a:r>
              <a:rPr lang="en-US" sz="1800" b="1">
                <a:solidFill>
                  <a:schemeClr val="dk1"/>
                </a:solidFill>
                <a:latin typeface="Calibri"/>
                <a:ea typeface="Calibri"/>
                <a:cs typeface="Calibri"/>
                <a:sym typeface="Calibri"/>
              </a:rPr>
              <a:t>action</a:t>
            </a:r>
            <a:r>
              <a:rPr lang="en-US" sz="1800">
                <a:solidFill>
                  <a:schemeClr val="dk1"/>
                </a:solidFill>
                <a:latin typeface="Calibri"/>
                <a:ea typeface="Calibri"/>
                <a:cs typeface="Calibri"/>
                <a:sym typeface="Calibri"/>
              </a:rPr>
              <a:t> to perform </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3- </a:t>
            </a:r>
            <a:r>
              <a:rPr lang="en-US" sz="1800" b="1">
                <a:solidFill>
                  <a:schemeClr val="dk1"/>
                </a:solidFill>
                <a:latin typeface="Calibri"/>
                <a:ea typeface="Calibri"/>
                <a:cs typeface="Calibri"/>
                <a:sym typeface="Calibri"/>
              </a:rPr>
              <a:t>repository </a:t>
            </a:r>
            <a:r>
              <a:rPr lang="en-US" sz="1800">
                <a:solidFill>
                  <a:schemeClr val="dk1"/>
                </a:solidFill>
                <a:latin typeface="Calibri"/>
                <a:ea typeface="Calibri"/>
                <a:cs typeface="Calibri"/>
                <a:sym typeface="Calibri"/>
              </a:rPr>
              <a:t>from which the image will be removed</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4-  specific  </a:t>
            </a:r>
            <a:r>
              <a:rPr lang="en-US" sz="1800" b="1">
                <a:solidFill>
                  <a:schemeClr val="dk1"/>
                </a:solidFill>
                <a:latin typeface="Calibri"/>
                <a:ea typeface="Calibri"/>
                <a:cs typeface="Calibri"/>
                <a:sym typeface="Calibri"/>
              </a:rPr>
              <a:t>image tag </a:t>
            </a:r>
            <a:r>
              <a:rPr lang="en-US" sz="1800">
                <a:solidFill>
                  <a:schemeClr val="dk1"/>
                </a:solidFill>
                <a:latin typeface="Calibri"/>
                <a:ea typeface="Calibri"/>
                <a:cs typeface="Calibri"/>
                <a:sym typeface="Calibri"/>
              </a:rPr>
              <a:t>to remove</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-f  means forcedly remove the image even if it is been use by a container</a:t>
            </a:r>
            <a:endParaRPr/>
          </a:p>
        </p:txBody>
      </p:sp>
      <p:sp>
        <p:nvSpPr>
          <p:cNvPr id="261" name="Google Shape;261;p15"/>
          <p:cNvSpPr/>
          <p:nvPr/>
        </p:nvSpPr>
        <p:spPr>
          <a:xfrm>
            <a:off x="98096" y="4077286"/>
            <a:ext cx="460155" cy="487017"/>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1</a:t>
            </a:r>
            <a:endParaRPr/>
          </a:p>
        </p:txBody>
      </p:sp>
      <p:cxnSp>
        <p:nvCxnSpPr>
          <p:cNvPr id="262" name="Google Shape;262;p15"/>
          <p:cNvCxnSpPr>
            <a:stCxn id="261" idx="5"/>
          </p:cNvCxnSpPr>
          <p:nvPr/>
        </p:nvCxnSpPr>
        <p:spPr>
          <a:xfrm>
            <a:off x="490863" y="4492981"/>
            <a:ext cx="398400" cy="828000"/>
          </a:xfrm>
          <a:prstGeom prst="straightConnector1">
            <a:avLst/>
          </a:prstGeom>
          <a:noFill/>
          <a:ln w="38100" cap="flat" cmpd="sng">
            <a:solidFill>
              <a:schemeClr val="accent1"/>
            </a:solidFill>
            <a:prstDash val="solid"/>
            <a:miter lim="800000"/>
            <a:headEnd type="none" w="sm" len="sm"/>
            <a:tailEnd type="triangle" w="med" len="med"/>
          </a:ln>
        </p:spPr>
      </p:cxnSp>
      <p:sp>
        <p:nvSpPr>
          <p:cNvPr id="263" name="Google Shape;263;p15"/>
          <p:cNvSpPr/>
          <p:nvPr/>
        </p:nvSpPr>
        <p:spPr>
          <a:xfrm>
            <a:off x="1973423" y="3919052"/>
            <a:ext cx="460155" cy="487017"/>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3</a:t>
            </a:r>
            <a:endParaRPr/>
          </a:p>
        </p:txBody>
      </p:sp>
      <p:cxnSp>
        <p:nvCxnSpPr>
          <p:cNvPr id="264" name="Google Shape;264;p15"/>
          <p:cNvCxnSpPr>
            <a:stCxn id="263" idx="5"/>
          </p:cNvCxnSpPr>
          <p:nvPr/>
        </p:nvCxnSpPr>
        <p:spPr>
          <a:xfrm flipH="1">
            <a:off x="2133090" y="4334747"/>
            <a:ext cx="233100" cy="931200"/>
          </a:xfrm>
          <a:prstGeom prst="straightConnector1">
            <a:avLst/>
          </a:prstGeom>
          <a:noFill/>
          <a:ln w="38100" cap="flat" cmpd="sng">
            <a:solidFill>
              <a:schemeClr val="accent1"/>
            </a:solidFill>
            <a:prstDash val="solid"/>
            <a:miter lim="800000"/>
            <a:headEnd type="none" w="sm" len="sm"/>
            <a:tailEnd type="triangle" w="med" len="med"/>
          </a:ln>
        </p:spPr>
      </p:cxnSp>
      <p:sp>
        <p:nvSpPr>
          <p:cNvPr id="265" name="Google Shape;265;p15"/>
          <p:cNvSpPr/>
          <p:nvPr/>
        </p:nvSpPr>
        <p:spPr>
          <a:xfrm>
            <a:off x="949592" y="3890465"/>
            <a:ext cx="460155" cy="487017"/>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2</a:t>
            </a:r>
            <a:endParaRPr/>
          </a:p>
        </p:txBody>
      </p:sp>
      <p:cxnSp>
        <p:nvCxnSpPr>
          <p:cNvPr id="266" name="Google Shape;266;p15"/>
          <p:cNvCxnSpPr>
            <a:stCxn id="265" idx="5"/>
          </p:cNvCxnSpPr>
          <p:nvPr/>
        </p:nvCxnSpPr>
        <p:spPr>
          <a:xfrm>
            <a:off x="1342359" y="4306160"/>
            <a:ext cx="33600" cy="960000"/>
          </a:xfrm>
          <a:prstGeom prst="straightConnector1">
            <a:avLst/>
          </a:prstGeom>
          <a:noFill/>
          <a:ln w="38100" cap="flat" cmpd="sng">
            <a:solidFill>
              <a:schemeClr val="accent1"/>
            </a:solidFill>
            <a:prstDash val="solid"/>
            <a:miter lim="800000"/>
            <a:headEnd type="none" w="sm" len="sm"/>
            <a:tailEnd type="triangle" w="med" len="med"/>
          </a:ln>
        </p:spPr>
      </p:cxnSp>
      <p:sp>
        <p:nvSpPr>
          <p:cNvPr id="267" name="Google Shape;267;p15"/>
          <p:cNvSpPr txBox="1"/>
          <p:nvPr/>
        </p:nvSpPr>
        <p:spPr>
          <a:xfrm>
            <a:off x="328174" y="5266057"/>
            <a:ext cx="4720281"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highlight>
                  <a:srgbClr val="FFFF00"/>
                </a:highlight>
                <a:latin typeface="Calibri"/>
                <a:ea typeface="Calibri"/>
                <a:cs typeface="Calibri"/>
                <a:sym typeface="Calibri"/>
              </a:rPr>
              <a:t>$ docker rmi  -f ubuntu</a:t>
            </a:r>
            <a:endParaRPr/>
          </a:p>
          <a:p>
            <a:pPr marL="0" marR="0" lvl="0" indent="0" algn="l" rtl="0">
              <a:spcBef>
                <a:spcPts val="0"/>
              </a:spcBef>
              <a:spcAft>
                <a:spcPts val="0"/>
              </a:spcAft>
              <a:buNone/>
            </a:pPr>
            <a:r>
              <a:rPr lang="en-US" sz="1800">
                <a:solidFill>
                  <a:schemeClr val="dk1"/>
                </a:solidFill>
                <a:highlight>
                  <a:srgbClr val="FFFF00"/>
                </a:highlight>
                <a:latin typeface="Calibri"/>
                <a:ea typeface="Calibri"/>
                <a:cs typeface="Calibri"/>
                <a:sym typeface="Calibri"/>
              </a:rPr>
              <a:t>   or </a:t>
            </a:r>
            <a:endParaRPr/>
          </a:p>
          <a:p>
            <a:pPr marL="0" marR="0" lvl="0" indent="0" algn="l" rtl="0">
              <a:spcBef>
                <a:spcPts val="0"/>
              </a:spcBef>
              <a:spcAft>
                <a:spcPts val="0"/>
              </a:spcAft>
              <a:buNone/>
            </a:pPr>
            <a:r>
              <a:rPr lang="en-US" sz="1800">
                <a:solidFill>
                  <a:schemeClr val="dk1"/>
                </a:solidFill>
                <a:highlight>
                  <a:srgbClr val="FFFF00"/>
                </a:highlight>
                <a:latin typeface="Calibri"/>
                <a:ea typeface="Calibri"/>
                <a:cs typeface="Calibri"/>
                <a:sym typeface="Calibri"/>
              </a:rPr>
              <a:t>$ docker rmi  -f ubuntu:latest</a:t>
            </a:r>
            <a:endParaRPr/>
          </a:p>
          <a:p>
            <a:pPr marL="0" marR="0" lvl="0" indent="0" algn="l" rtl="0">
              <a:spcBef>
                <a:spcPts val="0"/>
              </a:spcBef>
              <a:spcAft>
                <a:spcPts val="0"/>
              </a:spcAft>
              <a:buNone/>
            </a:pPr>
            <a:endParaRPr sz="18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highlight>
                  <a:srgbClr val="FFFF00"/>
                </a:highlight>
                <a:latin typeface="Calibri"/>
                <a:ea typeface="Calibri"/>
                <a:cs typeface="Calibri"/>
                <a:sym typeface="Calibri"/>
              </a:rPr>
              <a:t>$ docker rmi  -f ubuntu:20.04</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8" name="Google Shape;268;p15"/>
          <p:cNvSpPr/>
          <p:nvPr/>
        </p:nvSpPr>
        <p:spPr>
          <a:xfrm>
            <a:off x="3794623" y="5049408"/>
            <a:ext cx="460155" cy="487017"/>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4</a:t>
            </a:r>
            <a:endParaRPr/>
          </a:p>
        </p:txBody>
      </p:sp>
      <p:cxnSp>
        <p:nvCxnSpPr>
          <p:cNvPr id="269" name="Google Shape;269;p15"/>
          <p:cNvCxnSpPr/>
          <p:nvPr/>
        </p:nvCxnSpPr>
        <p:spPr>
          <a:xfrm flipH="1">
            <a:off x="3190861" y="5401498"/>
            <a:ext cx="833839" cy="1143772"/>
          </a:xfrm>
          <a:prstGeom prst="straightConnector1">
            <a:avLst/>
          </a:prstGeom>
          <a:noFill/>
          <a:ln w="38100" cap="flat" cmpd="sng">
            <a:solidFill>
              <a:schemeClr val="accent1"/>
            </a:solidFill>
            <a:prstDash val="solid"/>
            <a:miter lim="800000"/>
            <a:headEnd type="none" w="sm" len="sm"/>
            <a:tailEnd type="triangle" w="med" len="med"/>
          </a:ln>
        </p:spPr>
      </p:cxnSp>
      <p:cxnSp>
        <p:nvCxnSpPr>
          <p:cNvPr id="270" name="Google Shape;270;p15"/>
          <p:cNvCxnSpPr/>
          <p:nvPr/>
        </p:nvCxnSpPr>
        <p:spPr>
          <a:xfrm flipH="1">
            <a:off x="3003914" y="5171255"/>
            <a:ext cx="882353" cy="738099"/>
          </a:xfrm>
          <a:prstGeom prst="straightConnector1">
            <a:avLst/>
          </a:prstGeom>
          <a:noFill/>
          <a:ln w="38100" cap="flat" cmpd="sng">
            <a:solidFill>
              <a:schemeClr val="accent1"/>
            </a:solidFill>
            <a:prstDash val="solid"/>
            <a:miter lim="800000"/>
            <a:headEnd type="none" w="sm" len="sm"/>
            <a:tailEnd type="triangle" w="med" len="med"/>
          </a:ln>
        </p:spPr>
      </p:cxnSp>
      <p:pic>
        <p:nvPicPr>
          <p:cNvPr id="271" name="Google Shape;271;p15" descr="Logo&#10;&#10;Description automatically generated"/>
          <p:cNvPicPr preferRelativeResize="0"/>
          <p:nvPr/>
        </p:nvPicPr>
        <p:blipFill rotWithShape="1">
          <a:blip r:embed="rId3">
            <a:alphaModFix/>
          </a:blip>
          <a:srcRect/>
          <a:stretch/>
        </p:blipFill>
        <p:spPr>
          <a:xfrm>
            <a:off x="10490469" y="4"/>
            <a:ext cx="1701525" cy="850750"/>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01" name="Google Shape;1601;g27462f202db_0_216"/>
          <p:cNvSpPr txBox="1"/>
          <p:nvPr/>
        </p:nvSpPr>
        <p:spPr>
          <a:xfrm>
            <a:off x="1319753" y="329939"/>
            <a:ext cx="88422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dk1"/>
                </a:solidFill>
                <a:latin typeface="Calibri"/>
                <a:ea typeface="Calibri"/>
                <a:cs typeface="Calibri"/>
                <a:sym typeface="Calibri"/>
              </a:rPr>
              <a:t>Dockerfile reference</a:t>
            </a:r>
            <a:endParaRPr/>
          </a:p>
        </p:txBody>
      </p:sp>
      <p:pic>
        <p:nvPicPr>
          <p:cNvPr id="1602" name="Google Shape;1602;g27462f202db_0_216"/>
          <p:cNvPicPr preferRelativeResize="0"/>
          <p:nvPr/>
        </p:nvPicPr>
        <p:blipFill>
          <a:blip r:embed="rId3">
            <a:alphaModFix/>
          </a:blip>
          <a:stretch>
            <a:fillRect/>
          </a:stretch>
        </p:blipFill>
        <p:spPr>
          <a:xfrm>
            <a:off x="1019200" y="1842689"/>
            <a:ext cx="10306050" cy="1714500"/>
          </a:xfrm>
          <a:prstGeom prst="rect">
            <a:avLst/>
          </a:prstGeom>
          <a:noFill/>
          <a:ln>
            <a:noFill/>
          </a:ln>
        </p:spPr>
      </p:pic>
      <p:pic>
        <p:nvPicPr>
          <p:cNvPr id="1603" name="Google Shape;1603;g27462f202db_0_216"/>
          <p:cNvPicPr preferRelativeResize="0"/>
          <p:nvPr/>
        </p:nvPicPr>
        <p:blipFill>
          <a:blip r:embed="rId4">
            <a:alphaModFix/>
          </a:blip>
          <a:stretch>
            <a:fillRect/>
          </a:stretch>
        </p:blipFill>
        <p:spPr>
          <a:xfrm>
            <a:off x="2816575" y="3684089"/>
            <a:ext cx="2996010" cy="2996010"/>
          </a:xfrm>
          <a:prstGeom prst="rect">
            <a:avLst/>
          </a:prstGeom>
          <a:noFill/>
          <a:ln>
            <a:noFill/>
          </a:ln>
        </p:spPr>
      </p:pic>
      <p:pic>
        <p:nvPicPr>
          <p:cNvPr id="1604" name="Google Shape;1604;g27462f202db_0_216" descr="Logo&#10;&#10;Description automatically generated"/>
          <p:cNvPicPr preferRelativeResize="0"/>
          <p:nvPr/>
        </p:nvPicPr>
        <p:blipFill rotWithShape="1">
          <a:blip r:embed="rId5">
            <a:alphaModFix/>
          </a:blip>
          <a:srcRect/>
          <a:stretch/>
        </p:blipFill>
        <p:spPr>
          <a:xfrm>
            <a:off x="10490469" y="4"/>
            <a:ext cx="1701525" cy="850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16"/>
          <p:cNvSpPr txBox="1">
            <a:spLocks noGrp="1"/>
          </p:cNvSpPr>
          <p:nvPr>
            <p:ph type="ctrTitle"/>
          </p:nvPr>
        </p:nvSpPr>
        <p:spPr>
          <a:xfrm>
            <a:off x="167125" y="125149"/>
            <a:ext cx="10344807" cy="794774"/>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a:t>Remove multiple  image(s)</a:t>
            </a:r>
            <a:endParaRPr/>
          </a:p>
        </p:txBody>
      </p:sp>
      <p:sp>
        <p:nvSpPr>
          <p:cNvPr id="277" name="Google Shape;277;p16"/>
          <p:cNvSpPr txBox="1"/>
          <p:nvPr/>
        </p:nvSpPr>
        <p:spPr>
          <a:xfrm>
            <a:off x="-1" y="884616"/>
            <a:ext cx="11541211" cy="2677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To </a:t>
            </a:r>
            <a:r>
              <a:rPr lang="en-US" sz="1800" b="1">
                <a:solidFill>
                  <a:schemeClr val="dk1"/>
                </a:solidFill>
                <a:latin typeface="Calibri"/>
                <a:ea typeface="Calibri"/>
                <a:cs typeface="Calibri"/>
                <a:sym typeface="Calibri"/>
              </a:rPr>
              <a:t>Remove an image or images means that docker will perform the following actions</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1-</a:t>
            </a:r>
            <a:r>
              <a:rPr lang="en-US" sz="1800">
                <a:solidFill>
                  <a:schemeClr val="dk1"/>
                </a:solidFill>
                <a:latin typeface="Calibri"/>
                <a:ea typeface="Calibri"/>
                <a:cs typeface="Calibri"/>
                <a:sym typeface="Calibri"/>
              </a:rPr>
              <a:t> check if the image exist</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2-</a:t>
            </a:r>
            <a:r>
              <a:rPr lang="en-US" sz="1800">
                <a:solidFill>
                  <a:schemeClr val="dk1"/>
                </a:solidFill>
                <a:latin typeface="Calibri"/>
                <a:ea typeface="Calibri"/>
                <a:cs typeface="Calibri"/>
                <a:sym typeface="Calibri"/>
              </a:rPr>
              <a:t> if the image exist docker will remove it from your virtual machine </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a:t>
            </a:r>
            <a:r>
              <a:rPr lang="en-US" sz="1800">
                <a:solidFill>
                  <a:schemeClr val="dk1"/>
                </a:solidFill>
                <a:highlight>
                  <a:srgbClr val="FFFF00"/>
                </a:highlight>
                <a:latin typeface="Calibri"/>
                <a:ea typeface="Calibri"/>
                <a:cs typeface="Calibri"/>
                <a:sym typeface="Calibri"/>
              </a:rPr>
              <a:t>docker rmi  -f   [repository]:[image tag]   [repository]:[image tag] ………………………….  [repository]:[image tag] </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8" name="Google Shape;278;p16"/>
          <p:cNvSpPr txBox="1"/>
          <p:nvPr/>
        </p:nvSpPr>
        <p:spPr>
          <a:xfrm>
            <a:off x="328174" y="5266057"/>
            <a:ext cx="9186529"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highlight>
                  <a:srgbClr val="FFFF00"/>
                </a:highlight>
                <a:latin typeface="Calibri"/>
                <a:ea typeface="Calibri"/>
                <a:cs typeface="Calibri"/>
                <a:sym typeface="Calibri"/>
              </a:rPr>
              <a:t>$ docker rmi  -f  ubuntu:20.04 centos  redis:7.0.0  node  postgres mysql</a:t>
            </a:r>
            <a:endParaRPr sz="18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79" name="Google Shape;279;p16" descr="Logo&#10;&#10;Description automatically generated"/>
          <p:cNvPicPr preferRelativeResize="0"/>
          <p:nvPr/>
        </p:nvPicPr>
        <p:blipFill rotWithShape="1">
          <a:blip r:embed="rId3">
            <a:alphaModFix/>
          </a:blip>
          <a:srcRect/>
          <a:stretch/>
        </p:blipFill>
        <p:spPr>
          <a:xfrm>
            <a:off x="10490469" y="4"/>
            <a:ext cx="1701525" cy="850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3"/>
        <p:cNvGrpSpPr/>
        <p:nvPr/>
      </p:nvGrpSpPr>
      <p:grpSpPr>
        <a:xfrm>
          <a:off x="0" y="0"/>
          <a:ext cx="0" cy="0"/>
          <a:chOff x="0" y="0"/>
          <a:chExt cx="0" cy="0"/>
        </a:xfrm>
      </p:grpSpPr>
      <p:sp>
        <p:nvSpPr>
          <p:cNvPr id="284" name="Google Shape;284;p17"/>
          <p:cNvSpPr/>
          <p:nvPr/>
        </p:nvSpPr>
        <p:spPr>
          <a:xfrm>
            <a:off x="0" y="0"/>
            <a:ext cx="12191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5" name="Google Shape;285;p17"/>
          <p:cNvSpPr txBox="1">
            <a:spLocks noGrp="1"/>
          </p:cNvSpPr>
          <p:nvPr>
            <p:ph type="title"/>
          </p:nvPr>
        </p:nvSpPr>
        <p:spPr>
          <a:xfrm>
            <a:off x="517889" y="4883544"/>
            <a:ext cx="3876086" cy="155690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Calibri"/>
              <a:buNone/>
            </a:pPr>
            <a:r>
              <a:rPr lang="en-US" sz="3200"/>
              <a:t>Docker containers </a:t>
            </a:r>
            <a:endParaRPr/>
          </a:p>
        </p:txBody>
      </p:sp>
      <p:sp>
        <p:nvSpPr>
          <p:cNvPr id="286" name="Google Shape;286;p17"/>
          <p:cNvSpPr/>
          <p:nvPr/>
        </p:nvSpPr>
        <p:spPr>
          <a:xfrm>
            <a:off x="0" y="0"/>
            <a:ext cx="12192000" cy="86584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7" name="Google Shape;287;p17"/>
          <p:cNvSpPr/>
          <p:nvPr/>
        </p:nvSpPr>
        <p:spPr>
          <a:xfrm>
            <a:off x="517889" y="0"/>
            <a:ext cx="11231745" cy="4588184"/>
          </a:xfrm>
          <a:prstGeom prst="rect">
            <a:avLst/>
          </a:prstGeom>
          <a:solidFill>
            <a:schemeClr val="lt1"/>
          </a:solidFill>
          <a:ln>
            <a:noFill/>
          </a:ln>
          <a:effectLst>
            <a:outerShdw blurRad="139700" dist="127000" dir="5400000" algn="t" rotWithShape="0">
              <a:srgbClr val="000000">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8" name="Google Shape;288;p17"/>
          <p:cNvSpPr/>
          <p:nvPr/>
        </p:nvSpPr>
        <p:spPr>
          <a:xfrm rot="5400000" flipH="1">
            <a:off x="4001107" y="5661132"/>
            <a:ext cx="1463040" cy="4571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9" name="Google Shape;289;p17"/>
          <p:cNvSpPr txBox="1">
            <a:spLocks noGrp="1"/>
          </p:cNvSpPr>
          <p:nvPr>
            <p:ph type="body" idx="1"/>
          </p:nvPr>
        </p:nvSpPr>
        <p:spPr>
          <a:xfrm>
            <a:off x="5162719" y="4883544"/>
            <a:ext cx="6586915" cy="1556907"/>
          </a:xfrm>
          <a:prstGeom prst="rect">
            <a:avLst/>
          </a:prstGeom>
          <a:noFill/>
          <a:ln>
            <a:noFill/>
          </a:ln>
        </p:spPr>
        <p:txBody>
          <a:bodyPr spcFirstLastPara="1" wrap="square" lIns="91425" tIns="45700" rIns="91425" bIns="45700" anchor="ctr" anchorCtr="0">
            <a:normAutofit/>
          </a:bodyPr>
          <a:lstStyle/>
          <a:p>
            <a:pPr marL="228600" lvl="0" indent="-114300" algn="l" rtl="0">
              <a:lnSpc>
                <a:spcPct val="90000"/>
              </a:lnSpc>
              <a:spcBef>
                <a:spcPts val="0"/>
              </a:spcBef>
              <a:spcAft>
                <a:spcPts val="0"/>
              </a:spcAft>
              <a:buClr>
                <a:schemeClr val="dk1"/>
              </a:buClr>
              <a:buSzPts val="1800"/>
              <a:buNone/>
            </a:pPr>
            <a:endParaRPr sz="1800"/>
          </a:p>
        </p:txBody>
      </p:sp>
      <p:pic>
        <p:nvPicPr>
          <p:cNvPr id="290" name="Google Shape;290;p17" descr="Logo&#10;&#10;Description automatically generated"/>
          <p:cNvPicPr preferRelativeResize="0"/>
          <p:nvPr/>
        </p:nvPicPr>
        <p:blipFill rotWithShape="1">
          <a:blip r:embed="rId3">
            <a:alphaModFix/>
          </a:blip>
          <a:srcRect/>
          <a:stretch/>
        </p:blipFill>
        <p:spPr>
          <a:xfrm>
            <a:off x="2031746" y="535413"/>
            <a:ext cx="7332525" cy="3666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What is a docker container ?</a:t>
            </a:r>
            <a:endParaRPr/>
          </a:p>
        </p:txBody>
      </p:sp>
      <p:sp>
        <p:nvSpPr>
          <p:cNvPr id="296" name="Google Shape;296;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A container is a standard unit of software that packages up code and all its dependencies so the application runs quickly and reliably from one computing environment to another. A Docker container image is a lightweight, standalone, executable package of software that includes everything needed to run an application: code, runtime, system tools, system libraries and settings.</a:t>
            </a:r>
            <a:endParaRPr/>
          </a:p>
        </p:txBody>
      </p:sp>
      <p:pic>
        <p:nvPicPr>
          <p:cNvPr id="297" name="Google Shape;297;p18" descr="Logo&#10;&#10;Description automatically generated"/>
          <p:cNvPicPr preferRelativeResize="0"/>
          <p:nvPr/>
        </p:nvPicPr>
        <p:blipFill rotWithShape="1">
          <a:blip r:embed="rId3">
            <a:alphaModFix/>
          </a:blip>
          <a:srcRect/>
          <a:stretch/>
        </p:blipFill>
        <p:spPr>
          <a:xfrm>
            <a:off x="10490469" y="4"/>
            <a:ext cx="1701525" cy="850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19"/>
          <p:cNvSpPr txBox="1">
            <a:spLocks noGrp="1"/>
          </p:cNvSpPr>
          <p:nvPr>
            <p:ph type="ctrTitle"/>
          </p:nvPr>
        </p:nvSpPr>
        <p:spPr>
          <a:xfrm>
            <a:off x="167125" y="125149"/>
            <a:ext cx="10344807" cy="794774"/>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a:t>Run containers in interactive mode</a:t>
            </a:r>
            <a:endParaRPr/>
          </a:p>
        </p:txBody>
      </p:sp>
      <p:sp>
        <p:nvSpPr>
          <p:cNvPr id="303" name="Google Shape;303;p19"/>
          <p:cNvSpPr txBox="1"/>
          <p:nvPr/>
        </p:nvSpPr>
        <p:spPr>
          <a:xfrm>
            <a:off x="0" y="884616"/>
            <a:ext cx="6062306" cy="30469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When performing the docker run run command the following will happened</a:t>
            </a:r>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1- docker will pull the image if it does not exist locally</a:t>
            </a:r>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2- start a new  container with the requested image</a:t>
            </a:r>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3- log you inside the container</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a:t>
            </a:r>
            <a:r>
              <a:rPr lang="en-US" sz="1800">
                <a:solidFill>
                  <a:schemeClr val="dk1"/>
                </a:solidFill>
                <a:highlight>
                  <a:srgbClr val="FFFF00"/>
                </a:highlight>
                <a:latin typeface="Calibri"/>
                <a:ea typeface="Calibri"/>
                <a:cs typeface="Calibri"/>
                <a:sym typeface="Calibri"/>
              </a:rPr>
              <a:t>docker run -it [ repository]:[image tag] [command]</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4" name="Google Shape;304;p19"/>
          <p:cNvSpPr/>
          <p:nvPr/>
        </p:nvSpPr>
        <p:spPr>
          <a:xfrm>
            <a:off x="6353809" y="780057"/>
            <a:ext cx="5568306" cy="6757565"/>
          </a:xfrm>
          <a:prstGeom prst="roundRect">
            <a:avLst>
              <a:gd name="adj" fmla="val 16667"/>
            </a:avLst>
          </a:prstGeom>
          <a:solidFill>
            <a:schemeClr val="lt1">
              <a:alpha val="92941"/>
            </a:schemeClr>
          </a:solidFill>
          <a:ln w="984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1- </a:t>
            </a:r>
            <a:r>
              <a:rPr lang="en-US" sz="1800" b="1">
                <a:solidFill>
                  <a:schemeClr val="dk1"/>
                </a:solidFill>
                <a:latin typeface="Calibri"/>
                <a:ea typeface="Calibri"/>
                <a:cs typeface="Calibri"/>
                <a:sym typeface="Calibri"/>
              </a:rPr>
              <a:t>docker  called the docker client</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2- </a:t>
            </a:r>
            <a:r>
              <a:rPr lang="en-US" sz="1800" b="1">
                <a:solidFill>
                  <a:schemeClr val="dk1"/>
                </a:solidFill>
                <a:latin typeface="Calibri"/>
                <a:ea typeface="Calibri"/>
                <a:cs typeface="Calibri"/>
                <a:sym typeface="Calibri"/>
              </a:rPr>
              <a:t>action</a:t>
            </a:r>
            <a:r>
              <a:rPr lang="en-US" sz="1800">
                <a:solidFill>
                  <a:schemeClr val="dk1"/>
                </a:solidFill>
                <a:latin typeface="Calibri"/>
                <a:ea typeface="Calibri"/>
                <a:cs typeface="Calibri"/>
                <a:sym typeface="Calibri"/>
              </a:rPr>
              <a:t> to perform </a:t>
            </a:r>
            <a:r>
              <a:rPr lang="en-US" sz="1800" b="1">
                <a:solidFill>
                  <a:srgbClr val="FF0000"/>
                </a:solidFill>
                <a:latin typeface="Calibri"/>
                <a:ea typeface="Calibri"/>
                <a:cs typeface="Calibri"/>
                <a:sym typeface="Calibri"/>
              </a:rPr>
              <a:t> -it  </a:t>
            </a:r>
            <a:r>
              <a:rPr lang="en-US" sz="1800">
                <a:solidFill>
                  <a:schemeClr val="dk1"/>
                </a:solidFill>
                <a:latin typeface="Calibri"/>
                <a:ea typeface="Calibri"/>
                <a:cs typeface="Calibri"/>
                <a:sym typeface="Calibri"/>
              </a:rPr>
              <a:t>means interactive terminal in order words take me inside the container and give me a terminal I can interact or run commands </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3- </a:t>
            </a:r>
            <a:r>
              <a:rPr lang="en-US" sz="1800" b="1">
                <a:solidFill>
                  <a:schemeClr val="dk1"/>
                </a:solidFill>
                <a:latin typeface="Calibri"/>
                <a:ea typeface="Calibri"/>
                <a:cs typeface="Calibri"/>
                <a:sym typeface="Calibri"/>
              </a:rPr>
              <a:t>repository </a:t>
            </a:r>
            <a:r>
              <a:rPr lang="en-US" sz="1800">
                <a:solidFill>
                  <a:schemeClr val="dk1"/>
                </a:solidFill>
                <a:latin typeface="Calibri"/>
                <a:ea typeface="Calibri"/>
                <a:cs typeface="Calibri"/>
                <a:sym typeface="Calibri"/>
              </a:rPr>
              <a:t>from which the image will be removed</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4-  specific  </a:t>
            </a:r>
            <a:r>
              <a:rPr lang="en-US" sz="1800" b="1">
                <a:solidFill>
                  <a:schemeClr val="dk1"/>
                </a:solidFill>
                <a:latin typeface="Calibri"/>
                <a:ea typeface="Calibri"/>
                <a:cs typeface="Calibri"/>
                <a:sym typeface="Calibri"/>
              </a:rPr>
              <a:t>image tag </a:t>
            </a:r>
            <a:r>
              <a:rPr lang="en-US" sz="1800">
                <a:solidFill>
                  <a:schemeClr val="dk1"/>
                </a:solidFill>
                <a:latin typeface="Calibri"/>
                <a:ea typeface="Calibri"/>
                <a:cs typeface="Calibri"/>
                <a:sym typeface="Calibri"/>
              </a:rPr>
              <a:t>to use</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5 </a:t>
            </a:r>
            <a:r>
              <a:rPr lang="en-US" sz="1800" b="1">
                <a:solidFill>
                  <a:srgbClr val="FF0000"/>
                </a:solidFill>
                <a:latin typeface="Calibri"/>
                <a:ea typeface="Calibri"/>
                <a:cs typeface="Calibri"/>
                <a:sym typeface="Calibri"/>
              </a:rPr>
              <a:t>bash or sh  </a:t>
            </a:r>
            <a:r>
              <a:rPr lang="en-US" sz="1800">
                <a:solidFill>
                  <a:schemeClr val="dk1"/>
                </a:solidFill>
                <a:latin typeface="Calibri"/>
                <a:ea typeface="Calibri"/>
                <a:cs typeface="Calibri"/>
                <a:sym typeface="Calibri"/>
              </a:rPr>
              <a:t>is the first command to run when the container start </a:t>
            </a:r>
            <a:endParaRPr/>
          </a:p>
        </p:txBody>
      </p:sp>
      <p:sp>
        <p:nvSpPr>
          <p:cNvPr id="305" name="Google Shape;305;p19"/>
          <p:cNvSpPr/>
          <p:nvPr/>
        </p:nvSpPr>
        <p:spPr>
          <a:xfrm>
            <a:off x="98096" y="4077286"/>
            <a:ext cx="460155" cy="487017"/>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1</a:t>
            </a:r>
            <a:endParaRPr/>
          </a:p>
        </p:txBody>
      </p:sp>
      <p:cxnSp>
        <p:nvCxnSpPr>
          <p:cNvPr id="306" name="Google Shape;306;p19"/>
          <p:cNvCxnSpPr>
            <a:stCxn id="305" idx="5"/>
          </p:cNvCxnSpPr>
          <p:nvPr/>
        </p:nvCxnSpPr>
        <p:spPr>
          <a:xfrm>
            <a:off x="490863" y="4492981"/>
            <a:ext cx="398400" cy="828000"/>
          </a:xfrm>
          <a:prstGeom prst="straightConnector1">
            <a:avLst/>
          </a:prstGeom>
          <a:noFill/>
          <a:ln w="38100" cap="flat" cmpd="sng">
            <a:solidFill>
              <a:schemeClr val="accent1"/>
            </a:solidFill>
            <a:prstDash val="solid"/>
            <a:miter lim="800000"/>
            <a:headEnd type="none" w="sm" len="sm"/>
            <a:tailEnd type="triangle" w="med" len="med"/>
          </a:ln>
        </p:spPr>
      </p:cxnSp>
      <p:sp>
        <p:nvSpPr>
          <p:cNvPr id="307" name="Google Shape;307;p19"/>
          <p:cNvSpPr/>
          <p:nvPr/>
        </p:nvSpPr>
        <p:spPr>
          <a:xfrm>
            <a:off x="1973423" y="3919052"/>
            <a:ext cx="460155" cy="487017"/>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3</a:t>
            </a:r>
            <a:endParaRPr/>
          </a:p>
        </p:txBody>
      </p:sp>
      <p:cxnSp>
        <p:nvCxnSpPr>
          <p:cNvPr id="308" name="Google Shape;308;p19"/>
          <p:cNvCxnSpPr>
            <a:stCxn id="307" idx="5"/>
          </p:cNvCxnSpPr>
          <p:nvPr/>
        </p:nvCxnSpPr>
        <p:spPr>
          <a:xfrm flipH="1">
            <a:off x="2133090" y="4334747"/>
            <a:ext cx="233100" cy="931200"/>
          </a:xfrm>
          <a:prstGeom prst="straightConnector1">
            <a:avLst/>
          </a:prstGeom>
          <a:noFill/>
          <a:ln w="38100" cap="flat" cmpd="sng">
            <a:solidFill>
              <a:schemeClr val="accent1"/>
            </a:solidFill>
            <a:prstDash val="solid"/>
            <a:miter lim="800000"/>
            <a:headEnd type="none" w="sm" len="sm"/>
            <a:tailEnd type="triangle" w="med" len="med"/>
          </a:ln>
        </p:spPr>
      </p:cxnSp>
      <p:sp>
        <p:nvSpPr>
          <p:cNvPr id="309" name="Google Shape;309;p19"/>
          <p:cNvSpPr/>
          <p:nvPr/>
        </p:nvSpPr>
        <p:spPr>
          <a:xfrm>
            <a:off x="949592" y="3890465"/>
            <a:ext cx="460155" cy="487017"/>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2</a:t>
            </a:r>
            <a:endParaRPr/>
          </a:p>
        </p:txBody>
      </p:sp>
      <p:cxnSp>
        <p:nvCxnSpPr>
          <p:cNvPr id="310" name="Google Shape;310;p19"/>
          <p:cNvCxnSpPr>
            <a:stCxn id="309" idx="5"/>
          </p:cNvCxnSpPr>
          <p:nvPr/>
        </p:nvCxnSpPr>
        <p:spPr>
          <a:xfrm>
            <a:off x="1342359" y="4306160"/>
            <a:ext cx="33600" cy="960000"/>
          </a:xfrm>
          <a:prstGeom prst="straightConnector1">
            <a:avLst/>
          </a:prstGeom>
          <a:noFill/>
          <a:ln w="38100" cap="flat" cmpd="sng">
            <a:solidFill>
              <a:schemeClr val="accent1"/>
            </a:solidFill>
            <a:prstDash val="solid"/>
            <a:miter lim="800000"/>
            <a:headEnd type="none" w="sm" len="sm"/>
            <a:tailEnd type="triangle" w="med" len="med"/>
          </a:ln>
        </p:spPr>
      </p:cxnSp>
      <p:sp>
        <p:nvSpPr>
          <p:cNvPr id="311" name="Google Shape;311;p19"/>
          <p:cNvSpPr txBox="1"/>
          <p:nvPr/>
        </p:nvSpPr>
        <p:spPr>
          <a:xfrm>
            <a:off x="277968" y="5188959"/>
            <a:ext cx="4720281"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highlight>
                  <a:srgbClr val="FFFF00"/>
                </a:highlight>
                <a:latin typeface="Calibri"/>
                <a:ea typeface="Calibri"/>
                <a:cs typeface="Calibri"/>
                <a:sym typeface="Calibri"/>
              </a:rPr>
              <a:t>$ docker run -it  ubuntu:20.04 bash</a:t>
            </a:r>
            <a:endParaRPr/>
          </a:p>
          <a:p>
            <a:pPr marL="0" marR="0" lvl="0" indent="0" algn="l" rtl="0">
              <a:spcBef>
                <a:spcPts val="0"/>
              </a:spcBef>
              <a:spcAft>
                <a:spcPts val="0"/>
              </a:spcAft>
              <a:buNone/>
            </a:pPr>
            <a:endParaRPr sz="18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highlight>
                  <a:srgbClr val="FFFF00"/>
                </a:highlight>
                <a:latin typeface="Calibri"/>
                <a:ea typeface="Calibri"/>
                <a:cs typeface="Calibri"/>
                <a:sym typeface="Calibri"/>
              </a:rPr>
              <a:t>$ docker run -it  ubuntu:20.04 sh </a:t>
            </a:r>
            <a:endParaRPr/>
          </a:p>
          <a:p>
            <a:pPr marL="0" marR="0" lvl="0" indent="0" algn="l" rtl="0">
              <a:spcBef>
                <a:spcPts val="0"/>
              </a:spcBef>
              <a:spcAft>
                <a:spcPts val="0"/>
              </a:spcAft>
              <a:buNone/>
            </a:pPr>
            <a:r>
              <a:rPr lang="en-US" sz="1800">
                <a:solidFill>
                  <a:schemeClr val="dk1"/>
                </a:solidFill>
                <a:highlight>
                  <a:srgbClr val="FFFF00"/>
                </a:highlight>
                <a:latin typeface="Calibri"/>
                <a:ea typeface="Calibri"/>
                <a:cs typeface="Calibri"/>
                <a:sym typeface="Calibri"/>
              </a:rPr>
              <a:t> </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2" name="Google Shape;312;p19"/>
          <p:cNvSpPr/>
          <p:nvPr/>
        </p:nvSpPr>
        <p:spPr>
          <a:xfrm>
            <a:off x="3404560" y="3795379"/>
            <a:ext cx="460155" cy="487017"/>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4</a:t>
            </a:r>
            <a:endParaRPr/>
          </a:p>
        </p:txBody>
      </p:sp>
      <p:cxnSp>
        <p:nvCxnSpPr>
          <p:cNvPr id="313" name="Google Shape;313;p19"/>
          <p:cNvCxnSpPr/>
          <p:nvPr/>
        </p:nvCxnSpPr>
        <p:spPr>
          <a:xfrm flipH="1">
            <a:off x="2657692" y="4153808"/>
            <a:ext cx="833839" cy="1143772"/>
          </a:xfrm>
          <a:prstGeom prst="straightConnector1">
            <a:avLst/>
          </a:prstGeom>
          <a:noFill/>
          <a:ln w="38100" cap="flat" cmpd="sng">
            <a:solidFill>
              <a:schemeClr val="accent1"/>
            </a:solidFill>
            <a:prstDash val="solid"/>
            <a:miter lim="800000"/>
            <a:headEnd type="none" w="sm" len="sm"/>
            <a:tailEnd type="triangle" w="med" len="med"/>
          </a:ln>
        </p:spPr>
      </p:cxnSp>
      <p:sp>
        <p:nvSpPr>
          <p:cNvPr id="314" name="Google Shape;314;p19"/>
          <p:cNvSpPr/>
          <p:nvPr/>
        </p:nvSpPr>
        <p:spPr>
          <a:xfrm>
            <a:off x="3977699" y="3931604"/>
            <a:ext cx="460155" cy="487017"/>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5</a:t>
            </a:r>
            <a:endParaRPr/>
          </a:p>
        </p:txBody>
      </p:sp>
      <p:cxnSp>
        <p:nvCxnSpPr>
          <p:cNvPr id="315" name="Google Shape;315;p19"/>
          <p:cNvCxnSpPr>
            <a:stCxn id="314" idx="3"/>
          </p:cNvCxnSpPr>
          <p:nvPr/>
        </p:nvCxnSpPr>
        <p:spPr>
          <a:xfrm flipH="1">
            <a:off x="3211387" y="4347299"/>
            <a:ext cx="833700" cy="1143900"/>
          </a:xfrm>
          <a:prstGeom prst="straightConnector1">
            <a:avLst/>
          </a:prstGeom>
          <a:noFill/>
          <a:ln w="38100" cap="flat" cmpd="sng">
            <a:solidFill>
              <a:schemeClr val="accent1"/>
            </a:solidFill>
            <a:prstDash val="solid"/>
            <a:miter lim="800000"/>
            <a:headEnd type="none" w="sm" len="sm"/>
            <a:tailEnd type="triangle" w="med" len="med"/>
          </a:ln>
        </p:spPr>
      </p:cxnSp>
      <p:pic>
        <p:nvPicPr>
          <p:cNvPr id="316" name="Google Shape;316;p19" descr="Logo&#10;&#10;Description automatically generated"/>
          <p:cNvPicPr preferRelativeResize="0"/>
          <p:nvPr/>
        </p:nvPicPr>
        <p:blipFill rotWithShape="1">
          <a:blip r:embed="rId3">
            <a:alphaModFix/>
          </a:blip>
          <a:srcRect/>
          <a:stretch/>
        </p:blipFill>
        <p:spPr>
          <a:xfrm>
            <a:off x="10490469" y="4"/>
            <a:ext cx="1701525" cy="850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6"/>
        <p:cNvGrpSpPr/>
        <p:nvPr/>
      </p:nvGrpSpPr>
      <p:grpSpPr>
        <a:xfrm>
          <a:off x="0" y="0"/>
          <a:ext cx="0" cy="0"/>
          <a:chOff x="0" y="0"/>
          <a:chExt cx="0" cy="0"/>
        </a:xfrm>
      </p:grpSpPr>
      <p:sp>
        <p:nvSpPr>
          <p:cNvPr id="97" name="Google Shape;97;p2"/>
          <p:cNvSpPr/>
          <p:nvPr/>
        </p:nvSpPr>
        <p:spPr>
          <a:xfrm>
            <a:off x="0" y="0"/>
            <a:ext cx="12191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 name="Google Shape;98;p2"/>
          <p:cNvSpPr txBox="1">
            <a:spLocks noGrp="1"/>
          </p:cNvSpPr>
          <p:nvPr>
            <p:ph type="title"/>
          </p:nvPr>
        </p:nvSpPr>
        <p:spPr>
          <a:xfrm>
            <a:off x="517889" y="4883544"/>
            <a:ext cx="3876086" cy="155690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Calibri"/>
              <a:buNone/>
            </a:pPr>
            <a:r>
              <a:rPr lang="en-US" sz="3200"/>
              <a:t>Docker commands </a:t>
            </a:r>
            <a:endParaRPr/>
          </a:p>
        </p:txBody>
      </p:sp>
      <p:sp>
        <p:nvSpPr>
          <p:cNvPr id="99" name="Google Shape;99;p2"/>
          <p:cNvSpPr/>
          <p:nvPr/>
        </p:nvSpPr>
        <p:spPr>
          <a:xfrm>
            <a:off x="0" y="0"/>
            <a:ext cx="12192000" cy="86584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 name="Google Shape;100;p2"/>
          <p:cNvSpPr/>
          <p:nvPr/>
        </p:nvSpPr>
        <p:spPr>
          <a:xfrm>
            <a:off x="517889" y="0"/>
            <a:ext cx="11231745" cy="4588184"/>
          </a:xfrm>
          <a:prstGeom prst="rect">
            <a:avLst/>
          </a:prstGeom>
          <a:solidFill>
            <a:schemeClr val="lt1"/>
          </a:solidFill>
          <a:ln>
            <a:noFill/>
          </a:ln>
          <a:effectLst>
            <a:outerShdw blurRad="139700" dist="127000" dir="5400000" algn="t" rotWithShape="0">
              <a:srgbClr val="000000">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 name="Google Shape;101;p2"/>
          <p:cNvSpPr/>
          <p:nvPr/>
        </p:nvSpPr>
        <p:spPr>
          <a:xfrm rot="5400000" flipH="1">
            <a:off x="4001107" y="5661132"/>
            <a:ext cx="1463040" cy="4571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 name="Google Shape;102;p2"/>
          <p:cNvSpPr txBox="1">
            <a:spLocks noGrp="1"/>
          </p:cNvSpPr>
          <p:nvPr>
            <p:ph type="body" idx="1"/>
          </p:nvPr>
        </p:nvSpPr>
        <p:spPr>
          <a:xfrm>
            <a:off x="5162719" y="4883544"/>
            <a:ext cx="6586915" cy="1556907"/>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1800"/>
              <a:buChar char="•"/>
            </a:pPr>
            <a:r>
              <a:rPr lang="en-US" sz="1800"/>
              <a:t>Important docker commands</a:t>
            </a:r>
            <a:endParaRPr/>
          </a:p>
        </p:txBody>
      </p:sp>
      <p:pic>
        <p:nvPicPr>
          <p:cNvPr id="103" name="Google Shape;103;p2" descr="Logo&#10;&#10;Description automatically generated"/>
          <p:cNvPicPr preferRelativeResize="0"/>
          <p:nvPr/>
        </p:nvPicPr>
        <p:blipFill rotWithShape="1">
          <a:blip r:embed="rId3">
            <a:alphaModFix/>
          </a:blip>
          <a:srcRect/>
          <a:stretch/>
        </p:blipFill>
        <p:spPr>
          <a:xfrm>
            <a:off x="1921749" y="584421"/>
            <a:ext cx="6838700" cy="34193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0"/>
          <p:cNvSpPr txBox="1">
            <a:spLocks noGrp="1"/>
          </p:cNvSpPr>
          <p:nvPr>
            <p:ph type="title"/>
          </p:nvPr>
        </p:nvSpPr>
        <p:spPr>
          <a:xfrm>
            <a:off x="838200" y="365125"/>
            <a:ext cx="10515600" cy="465763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000"/>
              <a:buFont typeface="Calibri"/>
              <a:buNone/>
            </a:pPr>
            <a:r>
              <a:rPr lang="en-US" sz="4000"/>
              <a:t>Run a Container Interactively</a:t>
            </a:r>
            <a:br>
              <a:rPr lang="en-US" sz="3200" b="1"/>
            </a:br>
            <a:br>
              <a:rPr lang="en-US" sz="3200" b="1"/>
            </a:br>
            <a:r>
              <a:rPr lang="en-US" sz="3200"/>
              <a:t>Docker allows you to </a:t>
            </a:r>
            <a:r>
              <a:rPr lang="en-US" sz="3200" b="1"/>
              <a:t>run a container in interactive mode</a:t>
            </a:r>
            <a:r>
              <a:rPr lang="en-US" sz="3200"/>
              <a:t>. This means you can execute commands inside the container while it is still running.</a:t>
            </a:r>
            <a:br>
              <a:rPr lang="en-US" sz="3200"/>
            </a:br>
            <a:br>
              <a:rPr lang="en-US" sz="3200"/>
            </a:br>
            <a:r>
              <a:rPr lang="en-US" sz="3200"/>
              <a:t>By using the container interactively, you can access a command prompt inside the running container.</a:t>
            </a:r>
            <a:br>
              <a:rPr lang="en-US" sz="3200"/>
            </a:br>
            <a:endParaRPr sz="3200"/>
          </a:p>
        </p:txBody>
      </p:sp>
      <p:pic>
        <p:nvPicPr>
          <p:cNvPr id="322" name="Google Shape;322;p20" descr="Logo&#10;&#10;Description automatically generated"/>
          <p:cNvPicPr preferRelativeResize="0"/>
          <p:nvPr/>
        </p:nvPicPr>
        <p:blipFill rotWithShape="1">
          <a:blip r:embed="rId3">
            <a:alphaModFix/>
          </a:blip>
          <a:srcRect/>
          <a:stretch/>
        </p:blipFill>
        <p:spPr>
          <a:xfrm>
            <a:off x="10490469" y="4"/>
            <a:ext cx="1701525" cy="850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21"/>
          <p:cNvSpPr txBox="1">
            <a:spLocks noGrp="1"/>
          </p:cNvSpPr>
          <p:nvPr>
            <p:ph type="ctrTitle"/>
          </p:nvPr>
        </p:nvSpPr>
        <p:spPr>
          <a:xfrm>
            <a:off x="167125" y="125149"/>
            <a:ext cx="10344807" cy="794774"/>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a:t>Run containers in interactive mode</a:t>
            </a:r>
            <a:endParaRPr/>
          </a:p>
        </p:txBody>
      </p:sp>
      <p:pic>
        <p:nvPicPr>
          <p:cNvPr id="328" name="Google Shape;328;p21"/>
          <p:cNvPicPr preferRelativeResize="0"/>
          <p:nvPr/>
        </p:nvPicPr>
        <p:blipFill rotWithShape="1">
          <a:blip r:embed="rId3">
            <a:alphaModFix/>
          </a:blip>
          <a:srcRect/>
          <a:stretch/>
        </p:blipFill>
        <p:spPr>
          <a:xfrm>
            <a:off x="167125" y="2884617"/>
            <a:ext cx="10198100" cy="1879600"/>
          </a:xfrm>
          <a:prstGeom prst="rect">
            <a:avLst/>
          </a:prstGeom>
          <a:noFill/>
          <a:ln>
            <a:noFill/>
          </a:ln>
        </p:spPr>
      </p:pic>
      <p:cxnSp>
        <p:nvCxnSpPr>
          <p:cNvPr id="329" name="Google Shape;329;p21"/>
          <p:cNvCxnSpPr/>
          <p:nvPr/>
        </p:nvCxnSpPr>
        <p:spPr>
          <a:xfrm flipH="1">
            <a:off x="7685413" y="2681393"/>
            <a:ext cx="1112598" cy="353728"/>
          </a:xfrm>
          <a:prstGeom prst="straightConnector1">
            <a:avLst/>
          </a:prstGeom>
          <a:noFill/>
          <a:ln w="38100" cap="flat" cmpd="sng">
            <a:solidFill>
              <a:schemeClr val="accent1"/>
            </a:solidFill>
            <a:prstDash val="solid"/>
            <a:miter lim="800000"/>
            <a:headEnd type="none" w="sm" len="sm"/>
            <a:tailEnd type="triangle" w="med" len="med"/>
          </a:ln>
        </p:spPr>
      </p:cxnSp>
      <p:cxnSp>
        <p:nvCxnSpPr>
          <p:cNvPr id="330" name="Google Shape;330;p21"/>
          <p:cNvCxnSpPr/>
          <p:nvPr/>
        </p:nvCxnSpPr>
        <p:spPr>
          <a:xfrm rot="10800000">
            <a:off x="3648873" y="4620905"/>
            <a:ext cx="1236165" cy="0"/>
          </a:xfrm>
          <a:prstGeom prst="straightConnector1">
            <a:avLst/>
          </a:prstGeom>
          <a:noFill/>
          <a:ln w="38100" cap="flat" cmpd="sng">
            <a:solidFill>
              <a:schemeClr val="accent1"/>
            </a:solidFill>
            <a:prstDash val="solid"/>
            <a:miter lim="800000"/>
            <a:headEnd type="none" w="sm" len="sm"/>
            <a:tailEnd type="triangle" w="med" len="med"/>
          </a:ln>
        </p:spPr>
      </p:cxnSp>
      <p:cxnSp>
        <p:nvCxnSpPr>
          <p:cNvPr id="331" name="Google Shape;331;p21"/>
          <p:cNvCxnSpPr/>
          <p:nvPr/>
        </p:nvCxnSpPr>
        <p:spPr>
          <a:xfrm rot="10800000">
            <a:off x="4673994" y="3582415"/>
            <a:ext cx="1236165" cy="242002"/>
          </a:xfrm>
          <a:prstGeom prst="straightConnector1">
            <a:avLst/>
          </a:prstGeom>
          <a:noFill/>
          <a:ln w="38100" cap="flat" cmpd="sng">
            <a:solidFill>
              <a:schemeClr val="accent1"/>
            </a:solidFill>
            <a:prstDash val="solid"/>
            <a:miter lim="800000"/>
            <a:headEnd type="none" w="sm" len="sm"/>
            <a:tailEnd type="triangle" w="med" len="med"/>
          </a:ln>
        </p:spPr>
      </p:cxnSp>
      <p:cxnSp>
        <p:nvCxnSpPr>
          <p:cNvPr id="332" name="Google Shape;332;p21"/>
          <p:cNvCxnSpPr/>
          <p:nvPr/>
        </p:nvCxnSpPr>
        <p:spPr>
          <a:xfrm rot="10800000">
            <a:off x="2159361" y="4668959"/>
            <a:ext cx="743499" cy="844901"/>
          </a:xfrm>
          <a:prstGeom prst="straightConnector1">
            <a:avLst/>
          </a:prstGeom>
          <a:noFill/>
          <a:ln w="38100" cap="flat" cmpd="sng">
            <a:solidFill>
              <a:schemeClr val="accent1"/>
            </a:solidFill>
            <a:prstDash val="solid"/>
            <a:miter lim="800000"/>
            <a:headEnd type="none" w="sm" len="sm"/>
            <a:tailEnd type="triangle" w="med" len="med"/>
          </a:ln>
        </p:spPr>
      </p:cxnSp>
      <p:cxnSp>
        <p:nvCxnSpPr>
          <p:cNvPr id="333" name="Google Shape;333;p21"/>
          <p:cNvCxnSpPr/>
          <p:nvPr/>
        </p:nvCxnSpPr>
        <p:spPr>
          <a:xfrm rot="10800000">
            <a:off x="5910159" y="3339399"/>
            <a:ext cx="1236165" cy="0"/>
          </a:xfrm>
          <a:prstGeom prst="straightConnector1">
            <a:avLst/>
          </a:prstGeom>
          <a:noFill/>
          <a:ln w="38100" cap="flat" cmpd="sng">
            <a:solidFill>
              <a:schemeClr val="accent1"/>
            </a:solidFill>
            <a:prstDash val="solid"/>
            <a:miter lim="800000"/>
            <a:headEnd type="none" w="sm" len="sm"/>
            <a:tailEnd type="triangle" w="med" len="med"/>
          </a:ln>
        </p:spPr>
      </p:cxnSp>
      <p:sp>
        <p:nvSpPr>
          <p:cNvPr id="334" name="Google Shape;334;p21"/>
          <p:cNvSpPr/>
          <p:nvPr/>
        </p:nvSpPr>
        <p:spPr>
          <a:xfrm>
            <a:off x="8711514" y="2397188"/>
            <a:ext cx="2284150" cy="284205"/>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Command to run</a:t>
            </a:r>
            <a:endParaRPr/>
          </a:p>
        </p:txBody>
      </p:sp>
      <p:sp>
        <p:nvSpPr>
          <p:cNvPr id="335" name="Google Shape;335;p21"/>
          <p:cNvSpPr/>
          <p:nvPr/>
        </p:nvSpPr>
        <p:spPr>
          <a:xfrm>
            <a:off x="4983893" y="4527023"/>
            <a:ext cx="4110679" cy="237194"/>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At this point you are inside the container</a:t>
            </a:r>
            <a:endParaRPr/>
          </a:p>
        </p:txBody>
      </p:sp>
      <p:sp>
        <p:nvSpPr>
          <p:cNvPr id="336" name="Google Shape;336;p21"/>
          <p:cNvSpPr/>
          <p:nvPr/>
        </p:nvSpPr>
        <p:spPr>
          <a:xfrm>
            <a:off x="5910159" y="3655022"/>
            <a:ext cx="2284150" cy="284205"/>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Pulling the image</a:t>
            </a:r>
            <a:endParaRPr/>
          </a:p>
        </p:txBody>
      </p:sp>
      <p:sp>
        <p:nvSpPr>
          <p:cNvPr id="337" name="Google Shape;337;p21"/>
          <p:cNvSpPr/>
          <p:nvPr/>
        </p:nvSpPr>
        <p:spPr>
          <a:xfrm>
            <a:off x="6569675" y="3157365"/>
            <a:ext cx="4773828" cy="396745"/>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it notices the image does not exist locally </a:t>
            </a:r>
            <a:endParaRPr/>
          </a:p>
        </p:txBody>
      </p:sp>
      <p:sp>
        <p:nvSpPr>
          <p:cNvPr id="338" name="Google Shape;338;p21"/>
          <p:cNvSpPr/>
          <p:nvPr/>
        </p:nvSpPr>
        <p:spPr>
          <a:xfrm>
            <a:off x="2838860" y="5371757"/>
            <a:ext cx="2284150" cy="284205"/>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Container id </a:t>
            </a:r>
            <a:endParaRPr/>
          </a:p>
        </p:txBody>
      </p:sp>
      <p:cxnSp>
        <p:nvCxnSpPr>
          <p:cNvPr id="339" name="Google Shape;339;p21"/>
          <p:cNvCxnSpPr/>
          <p:nvPr/>
        </p:nvCxnSpPr>
        <p:spPr>
          <a:xfrm rot="10800000">
            <a:off x="444843" y="4764217"/>
            <a:ext cx="636443" cy="1603469"/>
          </a:xfrm>
          <a:prstGeom prst="straightConnector1">
            <a:avLst/>
          </a:prstGeom>
          <a:noFill/>
          <a:ln w="38100" cap="flat" cmpd="sng">
            <a:solidFill>
              <a:schemeClr val="accent1"/>
            </a:solidFill>
            <a:prstDash val="solid"/>
            <a:miter lim="800000"/>
            <a:headEnd type="none" w="sm" len="sm"/>
            <a:tailEnd type="triangle" w="med" len="med"/>
          </a:ln>
        </p:spPr>
      </p:cxnSp>
      <p:sp>
        <p:nvSpPr>
          <p:cNvPr id="340" name="Google Shape;340;p21"/>
          <p:cNvSpPr/>
          <p:nvPr/>
        </p:nvSpPr>
        <p:spPr>
          <a:xfrm>
            <a:off x="1017286" y="6225583"/>
            <a:ext cx="4728606" cy="632417"/>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The user inside the container, by default the user is always root </a:t>
            </a:r>
            <a:endParaRPr/>
          </a:p>
        </p:txBody>
      </p:sp>
      <p:pic>
        <p:nvPicPr>
          <p:cNvPr id="341" name="Google Shape;341;p21" descr="Logo&#10;&#10;Description automatically generated"/>
          <p:cNvPicPr preferRelativeResize="0"/>
          <p:nvPr/>
        </p:nvPicPr>
        <p:blipFill rotWithShape="1">
          <a:blip r:embed="rId4">
            <a:alphaModFix/>
          </a:blip>
          <a:srcRect/>
          <a:stretch/>
        </p:blipFill>
        <p:spPr>
          <a:xfrm>
            <a:off x="10490469" y="4"/>
            <a:ext cx="1701525" cy="850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22"/>
          <p:cNvSpPr txBox="1">
            <a:spLocks noGrp="1"/>
          </p:cNvSpPr>
          <p:nvPr>
            <p:ph type="ctrTitle"/>
          </p:nvPr>
        </p:nvSpPr>
        <p:spPr>
          <a:xfrm>
            <a:off x="167125" y="125149"/>
            <a:ext cx="6690875" cy="232961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4400"/>
              <a:buFont typeface="Calibri"/>
              <a:buNone/>
            </a:pPr>
            <a:r>
              <a:rPr lang="en-US" sz="4400"/>
              <a:t>Run containers in interactive mode</a:t>
            </a:r>
            <a:br>
              <a:rPr lang="en-US" sz="4400"/>
            </a:br>
            <a:endParaRPr sz="4400"/>
          </a:p>
        </p:txBody>
      </p:sp>
      <p:pic>
        <p:nvPicPr>
          <p:cNvPr id="347" name="Google Shape;347;p22"/>
          <p:cNvPicPr preferRelativeResize="0"/>
          <p:nvPr/>
        </p:nvPicPr>
        <p:blipFill rotWithShape="1">
          <a:blip r:embed="rId3">
            <a:alphaModFix/>
          </a:blip>
          <a:srcRect/>
          <a:stretch/>
        </p:blipFill>
        <p:spPr>
          <a:xfrm>
            <a:off x="167125" y="2884617"/>
            <a:ext cx="10198100" cy="1879600"/>
          </a:xfrm>
          <a:prstGeom prst="rect">
            <a:avLst/>
          </a:prstGeom>
          <a:noFill/>
          <a:ln>
            <a:noFill/>
          </a:ln>
        </p:spPr>
      </p:pic>
      <p:cxnSp>
        <p:nvCxnSpPr>
          <p:cNvPr id="348" name="Google Shape;348;p22"/>
          <p:cNvCxnSpPr/>
          <p:nvPr/>
        </p:nvCxnSpPr>
        <p:spPr>
          <a:xfrm flipH="1">
            <a:off x="7685413" y="2681393"/>
            <a:ext cx="1112598" cy="353728"/>
          </a:xfrm>
          <a:prstGeom prst="straightConnector1">
            <a:avLst/>
          </a:prstGeom>
          <a:noFill/>
          <a:ln w="38100" cap="flat" cmpd="sng">
            <a:solidFill>
              <a:schemeClr val="accent1"/>
            </a:solidFill>
            <a:prstDash val="solid"/>
            <a:miter lim="800000"/>
            <a:headEnd type="none" w="sm" len="sm"/>
            <a:tailEnd type="triangle" w="med" len="med"/>
          </a:ln>
        </p:spPr>
      </p:cxnSp>
      <p:cxnSp>
        <p:nvCxnSpPr>
          <p:cNvPr id="349" name="Google Shape;349;p22"/>
          <p:cNvCxnSpPr/>
          <p:nvPr/>
        </p:nvCxnSpPr>
        <p:spPr>
          <a:xfrm rot="10800000">
            <a:off x="3648873" y="4620905"/>
            <a:ext cx="1236165" cy="0"/>
          </a:xfrm>
          <a:prstGeom prst="straightConnector1">
            <a:avLst/>
          </a:prstGeom>
          <a:noFill/>
          <a:ln w="38100" cap="flat" cmpd="sng">
            <a:solidFill>
              <a:schemeClr val="accent1"/>
            </a:solidFill>
            <a:prstDash val="solid"/>
            <a:miter lim="800000"/>
            <a:headEnd type="none" w="sm" len="sm"/>
            <a:tailEnd type="triangle" w="med" len="med"/>
          </a:ln>
        </p:spPr>
      </p:cxnSp>
      <p:cxnSp>
        <p:nvCxnSpPr>
          <p:cNvPr id="350" name="Google Shape;350;p22"/>
          <p:cNvCxnSpPr/>
          <p:nvPr/>
        </p:nvCxnSpPr>
        <p:spPr>
          <a:xfrm rot="10800000">
            <a:off x="4673994" y="3582415"/>
            <a:ext cx="1236165" cy="242002"/>
          </a:xfrm>
          <a:prstGeom prst="straightConnector1">
            <a:avLst/>
          </a:prstGeom>
          <a:noFill/>
          <a:ln w="38100" cap="flat" cmpd="sng">
            <a:solidFill>
              <a:schemeClr val="accent1"/>
            </a:solidFill>
            <a:prstDash val="solid"/>
            <a:miter lim="800000"/>
            <a:headEnd type="none" w="sm" len="sm"/>
            <a:tailEnd type="triangle" w="med" len="med"/>
          </a:ln>
        </p:spPr>
      </p:cxnSp>
      <p:cxnSp>
        <p:nvCxnSpPr>
          <p:cNvPr id="351" name="Google Shape;351;p22"/>
          <p:cNvCxnSpPr/>
          <p:nvPr/>
        </p:nvCxnSpPr>
        <p:spPr>
          <a:xfrm rot="10800000">
            <a:off x="2159361" y="4668959"/>
            <a:ext cx="743499" cy="844901"/>
          </a:xfrm>
          <a:prstGeom prst="straightConnector1">
            <a:avLst/>
          </a:prstGeom>
          <a:noFill/>
          <a:ln w="38100" cap="flat" cmpd="sng">
            <a:solidFill>
              <a:schemeClr val="accent1"/>
            </a:solidFill>
            <a:prstDash val="solid"/>
            <a:miter lim="800000"/>
            <a:headEnd type="none" w="sm" len="sm"/>
            <a:tailEnd type="triangle" w="med" len="med"/>
          </a:ln>
        </p:spPr>
      </p:cxnSp>
      <p:cxnSp>
        <p:nvCxnSpPr>
          <p:cNvPr id="352" name="Google Shape;352;p22"/>
          <p:cNvCxnSpPr/>
          <p:nvPr/>
        </p:nvCxnSpPr>
        <p:spPr>
          <a:xfrm rot="10800000">
            <a:off x="5910159" y="3339399"/>
            <a:ext cx="1236165" cy="0"/>
          </a:xfrm>
          <a:prstGeom prst="straightConnector1">
            <a:avLst/>
          </a:prstGeom>
          <a:noFill/>
          <a:ln w="38100" cap="flat" cmpd="sng">
            <a:solidFill>
              <a:schemeClr val="accent1"/>
            </a:solidFill>
            <a:prstDash val="solid"/>
            <a:miter lim="800000"/>
            <a:headEnd type="none" w="sm" len="sm"/>
            <a:tailEnd type="triangle" w="med" len="med"/>
          </a:ln>
        </p:spPr>
      </p:cxnSp>
      <p:sp>
        <p:nvSpPr>
          <p:cNvPr id="353" name="Google Shape;353;p22"/>
          <p:cNvSpPr/>
          <p:nvPr/>
        </p:nvSpPr>
        <p:spPr>
          <a:xfrm>
            <a:off x="8711514" y="2397188"/>
            <a:ext cx="2284150" cy="284205"/>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Command to run</a:t>
            </a:r>
            <a:endParaRPr/>
          </a:p>
        </p:txBody>
      </p:sp>
      <p:sp>
        <p:nvSpPr>
          <p:cNvPr id="354" name="Google Shape;354;p22"/>
          <p:cNvSpPr/>
          <p:nvPr/>
        </p:nvSpPr>
        <p:spPr>
          <a:xfrm>
            <a:off x="4983893" y="4527023"/>
            <a:ext cx="4110679" cy="237194"/>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At this point you are inside the container</a:t>
            </a:r>
            <a:endParaRPr/>
          </a:p>
        </p:txBody>
      </p:sp>
      <p:sp>
        <p:nvSpPr>
          <p:cNvPr id="355" name="Google Shape;355;p22"/>
          <p:cNvSpPr/>
          <p:nvPr/>
        </p:nvSpPr>
        <p:spPr>
          <a:xfrm>
            <a:off x="5910159" y="3655022"/>
            <a:ext cx="2284150" cy="284205"/>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Pulling the image</a:t>
            </a:r>
            <a:endParaRPr/>
          </a:p>
        </p:txBody>
      </p:sp>
      <p:sp>
        <p:nvSpPr>
          <p:cNvPr id="356" name="Google Shape;356;p22"/>
          <p:cNvSpPr/>
          <p:nvPr/>
        </p:nvSpPr>
        <p:spPr>
          <a:xfrm>
            <a:off x="6569675" y="3157365"/>
            <a:ext cx="4773828" cy="396745"/>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it notices the image does not exist locally </a:t>
            </a:r>
            <a:endParaRPr/>
          </a:p>
        </p:txBody>
      </p:sp>
      <p:sp>
        <p:nvSpPr>
          <p:cNvPr id="357" name="Google Shape;357;p22"/>
          <p:cNvSpPr/>
          <p:nvPr/>
        </p:nvSpPr>
        <p:spPr>
          <a:xfrm>
            <a:off x="2838860" y="5371757"/>
            <a:ext cx="2284150" cy="284205"/>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Container id </a:t>
            </a:r>
            <a:endParaRPr/>
          </a:p>
        </p:txBody>
      </p:sp>
      <p:cxnSp>
        <p:nvCxnSpPr>
          <p:cNvPr id="358" name="Google Shape;358;p22"/>
          <p:cNvCxnSpPr/>
          <p:nvPr/>
        </p:nvCxnSpPr>
        <p:spPr>
          <a:xfrm rot="10800000">
            <a:off x="444843" y="4764217"/>
            <a:ext cx="636443" cy="1603469"/>
          </a:xfrm>
          <a:prstGeom prst="straightConnector1">
            <a:avLst/>
          </a:prstGeom>
          <a:noFill/>
          <a:ln w="38100" cap="flat" cmpd="sng">
            <a:solidFill>
              <a:schemeClr val="accent1"/>
            </a:solidFill>
            <a:prstDash val="solid"/>
            <a:miter lim="800000"/>
            <a:headEnd type="none" w="sm" len="sm"/>
            <a:tailEnd type="triangle" w="med" len="med"/>
          </a:ln>
        </p:spPr>
      </p:cxnSp>
      <p:sp>
        <p:nvSpPr>
          <p:cNvPr id="359" name="Google Shape;359;p22"/>
          <p:cNvSpPr/>
          <p:nvPr/>
        </p:nvSpPr>
        <p:spPr>
          <a:xfrm>
            <a:off x="1017286" y="6225583"/>
            <a:ext cx="4728606" cy="632417"/>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The user inside the container, by default the user is always root </a:t>
            </a:r>
            <a:endParaRPr/>
          </a:p>
        </p:txBody>
      </p:sp>
      <p:pic>
        <p:nvPicPr>
          <p:cNvPr id="360" name="Google Shape;360;p22" descr="Logo&#10;&#10;Description automatically generated"/>
          <p:cNvPicPr preferRelativeResize="0"/>
          <p:nvPr/>
        </p:nvPicPr>
        <p:blipFill rotWithShape="1">
          <a:blip r:embed="rId4">
            <a:alphaModFix/>
          </a:blip>
          <a:srcRect/>
          <a:stretch/>
        </p:blipFill>
        <p:spPr>
          <a:xfrm>
            <a:off x="10490469" y="4"/>
            <a:ext cx="1701525" cy="850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23"/>
          <p:cNvSpPr txBox="1"/>
          <p:nvPr/>
        </p:nvSpPr>
        <p:spPr>
          <a:xfrm>
            <a:off x="167125" y="125149"/>
            <a:ext cx="6690875" cy="232961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Run containers in interactive mode: exit a container</a:t>
            </a:r>
            <a:br>
              <a:rPr lang="en-US" sz="4400">
                <a:solidFill>
                  <a:schemeClr val="dk1"/>
                </a:solidFill>
                <a:latin typeface="Calibri"/>
                <a:ea typeface="Calibri"/>
                <a:cs typeface="Calibri"/>
                <a:sym typeface="Calibri"/>
              </a:rPr>
            </a:br>
            <a:endParaRPr sz="4400">
              <a:solidFill>
                <a:schemeClr val="dk1"/>
              </a:solidFill>
              <a:latin typeface="Calibri"/>
              <a:ea typeface="Calibri"/>
              <a:cs typeface="Calibri"/>
              <a:sym typeface="Calibri"/>
            </a:endParaRPr>
          </a:p>
        </p:txBody>
      </p:sp>
      <p:pic>
        <p:nvPicPr>
          <p:cNvPr id="366" name="Google Shape;366;p23"/>
          <p:cNvPicPr preferRelativeResize="0"/>
          <p:nvPr/>
        </p:nvPicPr>
        <p:blipFill rotWithShape="1">
          <a:blip r:embed="rId3">
            <a:alphaModFix/>
          </a:blip>
          <a:srcRect/>
          <a:stretch/>
        </p:blipFill>
        <p:spPr>
          <a:xfrm>
            <a:off x="919205" y="3061215"/>
            <a:ext cx="7264400" cy="1155700"/>
          </a:xfrm>
          <a:prstGeom prst="rect">
            <a:avLst/>
          </a:prstGeom>
          <a:noFill/>
          <a:ln>
            <a:noFill/>
          </a:ln>
        </p:spPr>
      </p:pic>
      <p:cxnSp>
        <p:nvCxnSpPr>
          <p:cNvPr id="367" name="Google Shape;367;p23"/>
          <p:cNvCxnSpPr/>
          <p:nvPr/>
        </p:nvCxnSpPr>
        <p:spPr>
          <a:xfrm flipH="1">
            <a:off x="4163738" y="2808486"/>
            <a:ext cx="1112598" cy="353728"/>
          </a:xfrm>
          <a:prstGeom prst="straightConnector1">
            <a:avLst/>
          </a:prstGeom>
          <a:noFill/>
          <a:ln w="38100" cap="flat" cmpd="sng">
            <a:solidFill>
              <a:schemeClr val="accent1"/>
            </a:solidFill>
            <a:prstDash val="solid"/>
            <a:miter lim="800000"/>
            <a:headEnd type="none" w="sm" len="sm"/>
            <a:tailEnd type="triangle" w="med" len="med"/>
          </a:ln>
        </p:spPr>
      </p:cxnSp>
      <p:sp>
        <p:nvSpPr>
          <p:cNvPr id="368" name="Google Shape;368;p23"/>
          <p:cNvSpPr/>
          <p:nvPr/>
        </p:nvSpPr>
        <p:spPr>
          <a:xfrm>
            <a:off x="5189839" y="2454759"/>
            <a:ext cx="2284150" cy="353728"/>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Command</a:t>
            </a:r>
            <a:endParaRPr/>
          </a:p>
        </p:txBody>
      </p:sp>
      <p:cxnSp>
        <p:nvCxnSpPr>
          <p:cNvPr id="369" name="Google Shape;369;p23"/>
          <p:cNvCxnSpPr/>
          <p:nvPr/>
        </p:nvCxnSpPr>
        <p:spPr>
          <a:xfrm flipH="1">
            <a:off x="4439704" y="3587723"/>
            <a:ext cx="1112598" cy="353728"/>
          </a:xfrm>
          <a:prstGeom prst="straightConnector1">
            <a:avLst/>
          </a:prstGeom>
          <a:noFill/>
          <a:ln w="38100" cap="flat" cmpd="sng">
            <a:solidFill>
              <a:schemeClr val="accent1"/>
            </a:solidFill>
            <a:prstDash val="solid"/>
            <a:miter lim="800000"/>
            <a:headEnd type="none" w="sm" len="sm"/>
            <a:tailEnd type="triangle" w="med" len="med"/>
          </a:ln>
        </p:spPr>
      </p:cxnSp>
      <p:sp>
        <p:nvSpPr>
          <p:cNvPr id="370" name="Google Shape;370;p23"/>
          <p:cNvSpPr/>
          <p:nvPr/>
        </p:nvSpPr>
        <p:spPr>
          <a:xfrm>
            <a:off x="5465805" y="3373838"/>
            <a:ext cx="3307492" cy="580847"/>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Notice that you are back inside your virtual machine </a:t>
            </a:r>
            <a:endParaRPr/>
          </a:p>
        </p:txBody>
      </p:sp>
      <p:pic>
        <p:nvPicPr>
          <p:cNvPr id="371" name="Google Shape;371;p23" descr="Logo&#10;&#10;Description automatically generated"/>
          <p:cNvPicPr preferRelativeResize="0"/>
          <p:nvPr/>
        </p:nvPicPr>
        <p:blipFill rotWithShape="1">
          <a:blip r:embed="rId4">
            <a:alphaModFix/>
          </a:blip>
          <a:srcRect/>
          <a:stretch/>
        </p:blipFill>
        <p:spPr>
          <a:xfrm>
            <a:off x="10490469" y="4"/>
            <a:ext cx="1701525" cy="8507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24"/>
          <p:cNvSpPr txBox="1">
            <a:spLocks noGrp="1"/>
          </p:cNvSpPr>
          <p:nvPr>
            <p:ph type="ctrTitle"/>
          </p:nvPr>
        </p:nvSpPr>
        <p:spPr>
          <a:xfrm>
            <a:off x="167125" y="125149"/>
            <a:ext cx="10344807" cy="794774"/>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800"/>
              <a:buFont typeface="Calibri"/>
              <a:buNone/>
            </a:pPr>
            <a:r>
              <a:rPr lang="en-US" sz="2800"/>
              <a:t>Run containers in interactive mode with container name assigned </a:t>
            </a:r>
            <a:endParaRPr/>
          </a:p>
        </p:txBody>
      </p:sp>
      <p:sp>
        <p:nvSpPr>
          <p:cNvPr id="377" name="Google Shape;377;p24"/>
          <p:cNvSpPr/>
          <p:nvPr/>
        </p:nvSpPr>
        <p:spPr>
          <a:xfrm>
            <a:off x="7537622" y="1122185"/>
            <a:ext cx="4376409" cy="5544102"/>
          </a:xfrm>
          <a:prstGeom prst="roundRect">
            <a:avLst>
              <a:gd name="adj" fmla="val 16667"/>
            </a:avLst>
          </a:prstGeom>
          <a:solidFill>
            <a:schemeClr val="lt1">
              <a:alpha val="92941"/>
            </a:schemeClr>
          </a:solidFill>
          <a:ln w="984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1- </a:t>
            </a:r>
            <a:r>
              <a:rPr lang="en-US" sz="1600" b="1">
                <a:solidFill>
                  <a:schemeClr val="dk1"/>
                </a:solidFill>
                <a:latin typeface="Calibri"/>
                <a:ea typeface="Calibri"/>
                <a:cs typeface="Calibri"/>
                <a:sym typeface="Calibri"/>
              </a:rPr>
              <a:t>docker run  </a:t>
            </a:r>
            <a:r>
              <a:rPr lang="en-US" sz="1600">
                <a:solidFill>
                  <a:schemeClr val="dk1"/>
                </a:solidFill>
                <a:latin typeface="Calibri"/>
                <a:ea typeface="Calibri"/>
                <a:cs typeface="Calibri"/>
                <a:sym typeface="Calibri"/>
              </a:rPr>
              <a:t>called the docker client</a:t>
            </a:r>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a:solidFill>
                  <a:schemeClr val="dk1"/>
                </a:solidFill>
                <a:latin typeface="Calibri"/>
                <a:ea typeface="Calibri"/>
                <a:cs typeface="Calibri"/>
                <a:sym typeface="Calibri"/>
              </a:rPr>
              <a:t>2- </a:t>
            </a:r>
            <a:r>
              <a:rPr lang="en-US" sz="1600" b="1">
                <a:solidFill>
                  <a:schemeClr val="dk1"/>
                </a:solidFill>
                <a:latin typeface="Calibri"/>
                <a:ea typeface="Calibri"/>
                <a:cs typeface="Calibri"/>
                <a:sym typeface="Calibri"/>
              </a:rPr>
              <a:t>action</a:t>
            </a:r>
            <a:r>
              <a:rPr lang="en-US" sz="1600">
                <a:solidFill>
                  <a:schemeClr val="dk1"/>
                </a:solidFill>
                <a:latin typeface="Calibri"/>
                <a:ea typeface="Calibri"/>
                <a:cs typeface="Calibri"/>
                <a:sym typeface="Calibri"/>
              </a:rPr>
              <a:t> to perform </a:t>
            </a:r>
            <a:r>
              <a:rPr lang="en-US" sz="1600" b="1">
                <a:solidFill>
                  <a:srgbClr val="FF0000"/>
                </a:solidFill>
                <a:latin typeface="Calibri"/>
                <a:ea typeface="Calibri"/>
                <a:cs typeface="Calibri"/>
                <a:sym typeface="Calibri"/>
              </a:rPr>
              <a:t> -it  </a:t>
            </a:r>
            <a:r>
              <a:rPr lang="en-US" sz="1600">
                <a:solidFill>
                  <a:schemeClr val="dk1"/>
                </a:solidFill>
                <a:latin typeface="Calibri"/>
                <a:ea typeface="Calibri"/>
                <a:cs typeface="Calibri"/>
                <a:sym typeface="Calibri"/>
              </a:rPr>
              <a:t>means interactive terminal in order words take me inside the container and give me a terminal I can interact or run commands </a:t>
            </a:r>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a:solidFill>
                  <a:schemeClr val="dk1"/>
                </a:solidFill>
                <a:latin typeface="Calibri"/>
                <a:ea typeface="Calibri"/>
                <a:cs typeface="Calibri"/>
                <a:sym typeface="Calibri"/>
              </a:rPr>
              <a:t>3- --name the argument telling docker we want to specified the container name </a:t>
            </a:r>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a:solidFill>
                  <a:schemeClr val="dk1"/>
                </a:solidFill>
                <a:latin typeface="Calibri"/>
                <a:ea typeface="Calibri"/>
                <a:cs typeface="Calibri"/>
                <a:sym typeface="Calibri"/>
              </a:rPr>
              <a:t>4- </a:t>
            </a:r>
            <a:r>
              <a:rPr lang="en-US" sz="1600" b="1">
                <a:solidFill>
                  <a:schemeClr val="dk1"/>
                </a:solidFill>
                <a:latin typeface="Calibri"/>
                <a:ea typeface="Calibri"/>
                <a:cs typeface="Calibri"/>
                <a:sym typeface="Calibri"/>
              </a:rPr>
              <a:t>eric</a:t>
            </a:r>
            <a:r>
              <a:rPr lang="en-US" sz="1600">
                <a:solidFill>
                  <a:schemeClr val="dk1"/>
                </a:solidFill>
                <a:latin typeface="Calibri"/>
                <a:ea typeface="Calibri"/>
                <a:cs typeface="Calibri"/>
                <a:sym typeface="Calibri"/>
              </a:rPr>
              <a:t> the name of the container it cans be any name even your own name but must be single name only</a:t>
            </a:r>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a:solidFill>
                  <a:schemeClr val="dk1"/>
                </a:solidFill>
                <a:latin typeface="Calibri"/>
                <a:ea typeface="Calibri"/>
                <a:cs typeface="Calibri"/>
                <a:sym typeface="Calibri"/>
              </a:rPr>
              <a:t>5- </a:t>
            </a:r>
            <a:r>
              <a:rPr lang="en-US" sz="1600" b="1">
                <a:solidFill>
                  <a:schemeClr val="dk1"/>
                </a:solidFill>
                <a:latin typeface="Calibri"/>
                <a:ea typeface="Calibri"/>
                <a:cs typeface="Calibri"/>
                <a:sym typeface="Calibri"/>
              </a:rPr>
              <a:t>repository </a:t>
            </a:r>
            <a:r>
              <a:rPr lang="en-US" sz="1600">
                <a:solidFill>
                  <a:schemeClr val="dk1"/>
                </a:solidFill>
                <a:latin typeface="Calibri"/>
                <a:ea typeface="Calibri"/>
                <a:cs typeface="Calibri"/>
                <a:sym typeface="Calibri"/>
              </a:rPr>
              <a:t>from which the image will be removed</a:t>
            </a:r>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a:solidFill>
                  <a:schemeClr val="dk1"/>
                </a:solidFill>
                <a:latin typeface="Calibri"/>
                <a:ea typeface="Calibri"/>
                <a:cs typeface="Calibri"/>
                <a:sym typeface="Calibri"/>
              </a:rPr>
              <a:t>6-  specific  </a:t>
            </a:r>
            <a:r>
              <a:rPr lang="en-US" sz="1600" b="1">
                <a:solidFill>
                  <a:schemeClr val="dk1"/>
                </a:solidFill>
                <a:latin typeface="Calibri"/>
                <a:ea typeface="Calibri"/>
                <a:cs typeface="Calibri"/>
                <a:sym typeface="Calibri"/>
              </a:rPr>
              <a:t>image tag </a:t>
            </a:r>
            <a:r>
              <a:rPr lang="en-US" sz="1600">
                <a:solidFill>
                  <a:schemeClr val="dk1"/>
                </a:solidFill>
                <a:latin typeface="Calibri"/>
                <a:ea typeface="Calibri"/>
                <a:cs typeface="Calibri"/>
                <a:sym typeface="Calibri"/>
              </a:rPr>
              <a:t>to use</a:t>
            </a:r>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a:solidFill>
                  <a:schemeClr val="dk1"/>
                </a:solidFill>
                <a:latin typeface="Calibri"/>
                <a:ea typeface="Calibri"/>
                <a:cs typeface="Calibri"/>
                <a:sym typeface="Calibri"/>
              </a:rPr>
              <a:t>7- </a:t>
            </a:r>
            <a:r>
              <a:rPr lang="en-US" sz="1600" b="1">
                <a:solidFill>
                  <a:srgbClr val="FF0000"/>
                </a:solidFill>
                <a:latin typeface="Calibri"/>
                <a:ea typeface="Calibri"/>
                <a:cs typeface="Calibri"/>
                <a:sym typeface="Calibri"/>
              </a:rPr>
              <a:t>bash or sh  </a:t>
            </a:r>
            <a:r>
              <a:rPr lang="en-US" sz="1600">
                <a:solidFill>
                  <a:schemeClr val="dk1"/>
                </a:solidFill>
                <a:latin typeface="Calibri"/>
                <a:ea typeface="Calibri"/>
                <a:cs typeface="Calibri"/>
                <a:sym typeface="Calibri"/>
              </a:rPr>
              <a:t>is the first command to run when the container start </a:t>
            </a:r>
            <a:endParaRPr/>
          </a:p>
        </p:txBody>
      </p:sp>
      <p:sp>
        <p:nvSpPr>
          <p:cNvPr id="378" name="Google Shape;378;p24"/>
          <p:cNvSpPr/>
          <p:nvPr/>
        </p:nvSpPr>
        <p:spPr>
          <a:xfrm>
            <a:off x="98096" y="4077286"/>
            <a:ext cx="460155" cy="487017"/>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1</a:t>
            </a:r>
            <a:endParaRPr/>
          </a:p>
        </p:txBody>
      </p:sp>
      <p:cxnSp>
        <p:nvCxnSpPr>
          <p:cNvPr id="379" name="Google Shape;379;p24"/>
          <p:cNvCxnSpPr>
            <a:stCxn id="378" idx="5"/>
          </p:cNvCxnSpPr>
          <p:nvPr/>
        </p:nvCxnSpPr>
        <p:spPr>
          <a:xfrm>
            <a:off x="490863" y="4492981"/>
            <a:ext cx="398400" cy="828000"/>
          </a:xfrm>
          <a:prstGeom prst="straightConnector1">
            <a:avLst/>
          </a:prstGeom>
          <a:noFill/>
          <a:ln w="38100" cap="flat" cmpd="sng">
            <a:solidFill>
              <a:schemeClr val="accent1"/>
            </a:solidFill>
            <a:prstDash val="solid"/>
            <a:miter lim="800000"/>
            <a:headEnd type="none" w="sm" len="sm"/>
            <a:tailEnd type="triangle" w="med" len="med"/>
          </a:ln>
        </p:spPr>
      </p:cxnSp>
      <p:sp>
        <p:nvSpPr>
          <p:cNvPr id="380" name="Google Shape;380;p24"/>
          <p:cNvSpPr/>
          <p:nvPr/>
        </p:nvSpPr>
        <p:spPr>
          <a:xfrm>
            <a:off x="1874058" y="3937926"/>
            <a:ext cx="460155" cy="487017"/>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3</a:t>
            </a:r>
            <a:endParaRPr/>
          </a:p>
        </p:txBody>
      </p:sp>
      <p:cxnSp>
        <p:nvCxnSpPr>
          <p:cNvPr id="381" name="Google Shape;381;p24"/>
          <p:cNvCxnSpPr>
            <a:stCxn id="380" idx="5"/>
          </p:cNvCxnSpPr>
          <p:nvPr/>
        </p:nvCxnSpPr>
        <p:spPr>
          <a:xfrm flipH="1">
            <a:off x="2033725" y="4353621"/>
            <a:ext cx="233100" cy="931200"/>
          </a:xfrm>
          <a:prstGeom prst="straightConnector1">
            <a:avLst/>
          </a:prstGeom>
          <a:noFill/>
          <a:ln w="38100" cap="flat" cmpd="sng">
            <a:solidFill>
              <a:schemeClr val="accent1"/>
            </a:solidFill>
            <a:prstDash val="solid"/>
            <a:miter lim="800000"/>
            <a:headEnd type="none" w="sm" len="sm"/>
            <a:tailEnd type="triangle" w="med" len="med"/>
          </a:ln>
        </p:spPr>
      </p:cxnSp>
      <p:sp>
        <p:nvSpPr>
          <p:cNvPr id="382" name="Google Shape;382;p24"/>
          <p:cNvSpPr/>
          <p:nvPr/>
        </p:nvSpPr>
        <p:spPr>
          <a:xfrm>
            <a:off x="949592" y="3890465"/>
            <a:ext cx="460155" cy="487017"/>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2</a:t>
            </a:r>
            <a:endParaRPr/>
          </a:p>
        </p:txBody>
      </p:sp>
      <p:cxnSp>
        <p:nvCxnSpPr>
          <p:cNvPr id="383" name="Google Shape;383;p24"/>
          <p:cNvCxnSpPr>
            <a:stCxn id="382" idx="5"/>
          </p:cNvCxnSpPr>
          <p:nvPr/>
        </p:nvCxnSpPr>
        <p:spPr>
          <a:xfrm>
            <a:off x="1342359" y="4306160"/>
            <a:ext cx="378900" cy="933000"/>
          </a:xfrm>
          <a:prstGeom prst="straightConnector1">
            <a:avLst/>
          </a:prstGeom>
          <a:noFill/>
          <a:ln w="38100" cap="flat" cmpd="sng">
            <a:solidFill>
              <a:schemeClr val="accent1"/>
            </a:solidFill>
            <a:prstDash val="solid"/>
            <a:miter lim="800000"/>
            <a:headEnd type="none" w="sm" len="sm"/>
            <a:tailEnd type="triangle" w="med" len="med"/>
          </a:ln>
        </p:spPr>
      </p:cxnSp>
      <p:sp>
        <p:nvSpPr>
          <p:cNvPr id="384" name="Google Shape;384;p24"/>
          <p:cNvSpPr txBox="1"/>
          <p:nvPr/>
        </p:nvSpPr>
        <p:spPr>
          <a:xfrm>
            <a:off x="277968" y="5188959"/>
            <a:ext cx="4720281"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highlight>
                  <a:srgbClr val="FFFF00"/>
                </a:highlight>
                <a:latin typeface="Calibri"/>
                <a:ea typeface="Calibri"/>
                <a:cs typeface="Calibri"/>
                <a:sym typeface="Calibri"/>
              </a:rPr>
              <a:t>$ docker  run –it --name eric  ubuntu:20.04 bash</a:t>
            </a:r>
            <a:endParaRPr/>
          </a:p>
          <a:p>
            <a:pPr marL="0" marR="0" lvl="0" indent="0" algn="l" rtl="0">
              <a:spcBef>
                <a:spcPts val="0"/>
              </a:spcBef>
              <a:spcAft>
                <a:spcPts val="0"/>
              </a:spcAft>
              <a:buNone/>
            </a:pPr>
            <a:endParaRPr sz="18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highlight>
                  <a:srgbClr val="FFFF00"/>
                </a:highlight>
                <a:latin typeface="Calibri"/>
                <a:ea typeface="Calibri"/>
                <a:cs typeface="Calibri"/>
                <a:sym typeface="Calibri"/>
              </a:rPr>
              <a:t>$ docker run  -it n --name eric  ubuntu:20.04 sh </a:t>
            </a:r>
            <a:endParaRPr/>
          </a:p>
          <a:p>
            <a:pPr marL="0" marR="0" lvl="0" indent="0" algn="l" rtl="0">
              <a:spcBef>
                <a:spcPts val="0"/>
              </a:spcBef>
              <a:spcAft>
                <a:spcPts val="0"/>
              </a:spcAft>
              <a:buNone/>
            </a:pPr>
            <a:r>
              <a:rPr lang="en-US" sz="1800">
                <a:solidFill>
                  <a:schemeClr val="dk1"/>
                </a:solidFill>
                <a:highlight>
                  <a:srgbClr val="FFFF00"/>
                </a:highlight>
                <a:latin typeface="Calibri"/>
                <a:ea typeface="Calibri"/>
                <a:cs typeface="Calibri"/>
                <a:sym typeface="Calibri"/>
              </a:rPr>
              <a:t> </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5" name="Google Shape;385;p24"/>
          <p:cNvSpPr/>
          <p:nvPr/>
        </p:nvSpPr>
        <p:spPr>
          <a:xfrm>
            <a:off x="3048558" y="3771574"/>
            <a:ext cx="460155" cy="487017"/>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4</a:t>
            </a:r>
            <a:endParaRPr/>
          </a:p>
        </p:txBody>
      </p:sp>
      <p:cxnSp>
        <p:nvCxnSpPr>
          <p:cNvPr id="386" name="Google Shape;386;p24"/>
          <p:cNvCxnSpPr/>
          <p:nvPr/>
        </p:nvCxnSpPr>
        <p:spPr>
          <a:xfrm flipH="1">
            <a:off x="2444797" y="4077286"/>
            <a:ext cx="833839" cy="1143772"/>
          </a:xfrm>
          <a:prstGeom prst="straightConnector1">
            <a:avLst/>
          </a:prstGeom>
          <a:noFill/>
          <a:ln w="38100" cap="flat" cmpd="sng">
            <a:solidFill>
              <a:schemeClr val="accent1"/>
            </a:solidFill>
            <a:prstDash val="solid"/>
            <a:miter lim="800000"/>
            <a:headEnd type="none" w="sm" len="sm"/>
            <a:tailEnd type="triangle" w="med" len="med"/>
          </a:ln>
        </p:spPr>
      </p:cxnSp>
      <p:sp>
        <p:nvSpPr>
          <p:cNvPr id="387" name="Google Shape;387;p24"/>
          <p:cNvSpPr/>
          <p:nvPr/>
        </p:nvSpPr>
        <p:spPr>
          <a:xfrm>
            <a:off x="3880573" y="3751527"/>
            <a:ext cx="460155" cy="487017"/>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5</a:t>
            </a:r>
            <a:endParaRPr/>
          </a:p>
        </p:txBody>
      </p:sp>
      <p:cxnSp>
        <p:nvCxnSpPr>
          <p:cNvPr id="388" name="Google Shape;388;p24"/>
          <p:cNvCxnSpPr>
            <a:stCxn id="387" idx="3"/>
          </p:cNvCxnSpPr>
          <p:nvPr/>
        </p:nvCxnSpPr>
        <p:spPr>
          <a:xfrm flipH="1">
            <a:off x="3114261" y="4167222"/>
            <a:ext cx="833700" cy="1143900"/>
          </a:xfrm>
          <a:prstGeom prst="straightConnector1">
            <a:avLst/>
          </a:prstGeom>
          <a:noFill/>
          <a:ln w="38100" cap="flat" cmpd="sng">
            <a:solidFill>
              <a:schemeClr val="accent1"/>
            </a:solidFill>
            <a:prstDash val="solid"/>
            <a:miter lim="800000"/>
            <a:headEnd type="none" w="sm" len="sm"/>
            <a:tailEnd type="triangle" w="med" len="med"/>
          </a:ln>
        </p:spPr>
      </p:cxnSp>
      <p:sp>
        <p:nvSpPr>
          <p:cNvPr id="389" name="Google Shape;389;p24"/>
          <p:cNvSpPr/>
          <p:nvPr/>
        </p:nvSpPr>
        <p:spPr>
          <a:xfrm>
            <a:off x="4491750" y="3756187"/>
            <a:ext cx="460155" cy="487017"/>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6</a:t>
            </a:r>
            <a:endParaRPr/>
          </a:p>
        </p:txBody>
      </p:sp>
      <p:cxnSp>
        <p:nvCxnSpPr>
          <p:cNvPr id="390" name="Google Shape;390;p24"/>
          <p:cNvCxnSpPr>
            <a:stCxn id="389" idx="3"/>
          </p:cNvCxnSpPr>
          <p:nvPr/>
        </p:nvCxnSpPr>
        <p:spPr>
          <a:xfrm flipH="1">
            <a:off x="3725438" y="4171882"/>
            <a:ext cx="833700" cy="1143900"/>
          </a:xfrm>
          <a:prstGeom prst="straightConnector1">
            <a:avLst/>
          </a:prstGeom>
          <a:noFill/>
          <a:ln w="38100" cap="flat" cmpd="sng">
            <a:solidFill>
              <a:schemeClr val="accent1"/>
            </a:solidFill>
            <a:prstDash val="solid"/>
            <a:miter lim="800000"/>
            <a:headEnd type="none" w="sm" len="sm"/>
            <a:tailEnd type="triangle" w="med" len="med"/>
          </a:ln>
        </p:spPr>
      </p:cxnSp>
      <p:sp>
        <p:nvSpPr>
          <p:cNvPr id="391" name="Google Shape;391;p24"/>
          <p:cNvSpPr/>
          <p:nvPr/>
        </p:nvSpPr>
        <p:spPr>
          <a:xfrm>
            <a:off x="5133888" y="4005964"/>
            <a:ext cx="460155" cy="487017"/>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7</a:t>
            </a:r>
            <a:endParaRPr/>
          </a:p>
        </p:txBody>
      </p:sp>
      <p:cxnSp>
        <p:nvCxnSpPr>
          <p:cNvPr id="392" name="Google Shape;392;p24"/>
          <p:cNvCxnSpPr/>
          <p:nvPr/>
        </p:nvCxnSpPr>
        <p:spPr>
          <a:xfrm flipH="1">
            <a:off x="4413412" y="4279261"/>
            <a:ext cx="833839" cy="1143772"/>
          </a:xfrm>
          <a:prstGeom prst="straightConnector1">
            <a:avLst/>
          </a:prstGeom>
          <a:noFill/>
          <a:ln w="38100" cap="flat" cmpd="sng">
            <a:solidFill>
              <a:schemeClr val="accent1"/>
            </a:solidFill>
            <a:prstDash val="solid"/>
            <a:miter lim="800000"/>
            <a:headEnd type="none" w="sm" len="sm"/>
            <a:tailEnd type="triangle" w="med" len="med"/>
          </a:ln>
        </p:spPr>
      </p:cxnSp>
      <p:sp>
        <p:nvSpPr>
          <p:cNvPr id="393" name="Google Shape;393;p24"/>
          <p:cNvSpPr txBox="1"/>
          <p:nvPr/>
        </p:nvSpPr>
        <p:spPr>
          <a:xfrm>
            <a:off x="1" y="1495168"/>
            <a:ext cx="731520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highlight>
                  <a:srgbClr val="FFFF00"/>
                </a:highlight>
                <a:latin typeface="Calibri"/>
                <a:ea typeface="Calibri"/>
                <a:cs typeface="Calibri"/>
                <a:sym typeface="Calibri"/>
              </a:rPr>
              <a:t>$ docker run –it –name [specify a single name] [repository]:[image tag] [command]</a:t>
            </a:r>
            <a:endParaRPr/>
          </a:p>
        </p:txBody>
      </p:sp>
      <p:pic>
        <p:nvPicPr>
          <p:cNvPr id="394" name="Google Shape;394;p24" descr="Logo&#10;&#10;Description automatically generated"/>
          <p:cNvPicPr preferRelativeResize="0"/>
          <p:nvPr/>
        </p:nvPicPr>
        <p:blipFill rotWithShape="1">
          <a:blip r:embed="rId3">
            <a:alphaModFix/>
          </a:blip>
          <a:srcRect/>
          <a:stretch/>
        </p:blipFill>
        <p:spPr>
          <a:xfrm>
            <a:off x="10490469" y="4"/>
            <a:ext cx="1701525" cy="8507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25"/>
          <p:cNvSpPr txBox="1">
            <a:spLocks noGrp="1"/>
          </p:cNvSpPr>
          <p:nvPr>
            <p:ph type="ctrTitle"/>
          </p:nvPr>
        </p:nvSpPr>
        <p:spPr>
          <a:xfrm>
            <a:off x="167125" y="125149"/>
            <a:ext cx="10344807" cy="794774"/>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800"/>
              <a:buFont typeface="Calibri"/>
              <a:buNone/>
            </a:pPr>
            <a:r>
              <a:rPr lang="en-US" sz="2800"/>
              <a:t>Run containers in interactive mode and attach a  volume</a:t>
            </a:r>
            <a:endParaRPr/>
          </a:p>
        </p:txBody>
      </p:sp>
      <p:sp>
        <p:nvSpPr>
          <p:cNvPr id="400" name="Google Shape;400;p25"/>
          <p:cNvSpPr/>
          <p:nvPr/>
        </p:nvSpPr>
        <p:spPr>
          <a:xfrm>
            <a:off x="7537622" y="1122185"/>
            <a:ext cx="4376409" cy="5544102"/>
          </a:xfrm>
          <a:prstGeom prst="roundRect">
            <a:avLst>
              <a:gd name="adj" fmla="val 16667"/>
            </a:avLst>
          </a:prstGeom>
          <a:solidFill>
            <a:schemeClr val="lt1">
              <a:alpha val="92941"/>
            </a:schemeClr>
          </a:solidFill>
          <a:ln w="984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1- </a:t>
            </a:r>
            <a:r>
              <a:rPr lang="en-US" sz="1600" b="1">
                <a:solidFill>
                  <a:schemeClr val="dk1"/>
                </a:solidFill>
                <a:latin typeface="Calibri"/>
                <a:ea typeface="Calibri"/>
                <a:cs typeface="Calibri"/>
                <a:sym typeface="Calibri"/>
              </a:rPr>
              <a:t>docker run  </a:t>
            </a:r>
            <a:r>
              <a:rPr lang="en-US" sz="1600">
                <a:solidFill>
                  <a:schemeClr val="dk1"/>
                </a:solidFill>
                <a:latin typeface="Calibri"/>
                <a:ea typeface="Calibri"/>
                <a:cs typeface="Calibri"/>
                <a:sym typeface="Calibri"/>
              </a:rPr>
              <a:t>called the docker client</a:t>
            </a:r>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a:solidFill>
                  <a:schemeClr val="dk1"/>
                </a:solidFill>
                <a:latin typeface="Calibri"/>
                <a:ea typeface="Calibri"/>
                <a:cs typeface="Calibri"/>
                <a:sym typeface="Calibri"/>
              </a:rPr>
              <a:t>2- </a:t>
            </a:r>
            <a:r>
              <a:rPr lang="en-US" sz="1600" b="1">
                <a:solidFill>
                  <a:schemeClr val="dk1"/>
                </a:solidFill>
                <a:latin typeface="Calibri"/>
                <a:ea typeface="Calibri"/>
                <a:cs typeface="Calibri"/>
                <a:sym typeface="Calibri"/>
              </a:rPr>
              <a:t>action</a:t>
            </a:r>
            <a:r>
              <a:rPr lang="en-US" sz="1600">
                <a:solidFill>
                  <a:schemeClr val="dk1"/>
                </a:solidFill>
                <a:latin typeface="Calibri"/>
                <a:ea typeface="Calibri"/>
                <a:cs typeface="Calibri"/>
                <a:sym typeface="Calibri"/>
              </a:rPr>
              <a:t> to perform </a:t>
            </a:r>
            <a:r>
              <a:rPr lang="en-US" sz="1600" b="1">
                <a:solidFill>
                  <a:srgbClr val="FF0000"/>
                </a:solidFill>
                <a:latin typeface="Calibri"/>
                <a:ea typeface="Calibri"/>
                <a:cs typeface="Calibri"/>
                <a:sym typeface="Calibri"/>
              </a:rPr>
              <a:t> -it  </a:t>
            </a:r>
            <a:r>
              <a:rPr lang="en-US" sz="1600">
                <a:solidFill>
                  <a:schemeClr val="dk1"/>
                </a:solidFill>
                <a:latin typeface="Calibri"/>
                <a:ea typeface="Calibri"/>
                <a:cs typeface="Calibri"/>
                <a:sym typeface="Calibri"/>
              </a:rPr>
              <a:t>means interactive terminal in order words take me inside the container and give me a terminal I can interact or run commands </a:t>
            </a:r>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a:solidFill>
                  <a:schemeClr val="dk1"/>
                </a:solidFill>
                <a:latin typeface="Calibri"/>
                <a:ea typeface="Calibri"/>
                <a:cs typeface="Calibri"/>
                <a:sym typeface="Calibri"/>
              </a:rPr>
              <a:t>3- </a:t>
            </a:r>
            <a:r>
              <a:rPr lang="en-US" sz="1600" b="1">
                <a:solidFill>
                  <a:srgbClr val="FF0000"/>
                </a:solidFill>
                <a:latin typeface="Calibri"/>
                <a:ea typeface="Calibri"/>
                <a:cs typeface="Calibri"/>
                <a:sym typeface="Calibri"/>
              </a:rPr>
              <a:t>-v </a:t>
            </a:r>
            <a:r>
              <a:rPr lang="en-US" sz="1600">
                <a:solidFill>
                  <a:schemeClr val="dk1"/>
                </a:solidFill>
                <a:latin typeface="Calibri"/>
                <a:ea typeface="Calibri"/>
                <a:cs typeface="Calibri"/>
                <a:sym typeface="Calibri"/>
              </a:rPr>
              <a:t>the argument telling docker we want to attach a volume locate inside our VM inside the container</a:t>
            </a:r>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a:solidFill>
                  <a:schemeClr val="dk1"/>
                </a:solidFill>
                <a:latin typeface="Calibri"/>
                <a:ea typeface="Calibri"/>
                <a:cs typeface="Calibri"/>
                <a:sym typeface="Calibri"/>
              </a:rPr>
              <a:t>4- </a:t>
            </a:r>
            <a:r>
              <a:rPr lang="en-US" sz="1600" b="1">
                <a:solidFill>
                  <a:schemeClr val="dk1"/>
                </a:solidFill>
                <a:latin typeface="Calibri"/>
                <a:ea typeface="Calibri"/>
                <a:cs typeface="Calibri"/>
                <a:sym typeface="Calibri"/>
              </a:rPr>
              <a:t>$PWD  </a:t>
            </a:r>
            <a:r>
              <a:rPr lang="en-US" sz="1600">
                <a:solidFill>
                  <a:schemeClr val="dk1"/>
                </a:solidFill>
                <a:latin typeface="Calibri"/>
                <a:ea typeface="Calibri"/>
                <a:cs typeface="Calibri"/>
                <a:sym typeface="Calibri"/>
              </a:rPr>
              <a:t>telling docker to use our current directory as volume</a:t>
            </a:r>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a:solidFill>
                  <a:schemeClr val="dk1"/>
                </a:solidFill>
                <a:latin typeface="Calibri"/>
                <a:ea typeface="Calibri"/>
                <a:cs typeface="Calibri"/>
                <a:sym typeface="Calibri"/>
              </a:rPr>
              <a:t>5- </a:t>
            </a:r>
            <a:r>
              <a:rPr lang="en-US" sz="1600" b="1">
                <a:solidFill>
                  <a:schemeClr val="dk1"/>
                </a:solidFill>
                <a:latin typeface="Calibri"/>
                <a:ea typeface="Calibri"/>
                <a:cs typeface="Calibri"/>
                <a:sym typeface="Calibri"/>
              </a:rPr>
              <a:t>/vol </a:t>
            </a:r>
            <a:r>
              <a:rPr lang="en-US" sz="1600">
                <a:solidFill>
                  <a:schemeClr val="dk1"/>
                </a:solidFill>
                <a:latin typeface="Calibri"/>
                <a:ea typeface="Calibri"/>
                <a:cs typeface="Calibri"/>
                <a:sym typeface="Calibri"/>
              </a:rPr>
              <a:t>volume locate inside the container</a:t>
            </a:r>
            <a:endParaRPr/>
          </a:p>
          <a:p>
            <a:pPr marL="0" marR="0" lvl="0" indent="0" algn="l" rtl="0">
              <a:spcBef>
                <a:spcPts val="0"/>
              </a:spcBef>
              <a:spcAft>
                <a:spcPts val="0"/>
              </a:spcAft>
              <a:buNone/>
            </a:pPr>
            <a:r>
              <a:rPr lang="en-US" sz="1600">
                <a:solidFill>
                  <a:schemeClr val="dk1"/>
                </a:solidFill>
                <a:latin typeface="Calibri"/>
                <a:ea typeface="Calibri"/>
                <a:cs typeface="Calibri"/>
                <a:sym typeface="Calibri"/>
              </a:rPr>
              <a:t>6- </a:t>
            </a:r>
            <a:r>
              <a:rPr lang="en-US" sz="1600" b="1">
                <a:solidFill>
                  <a:schemeClr val="dk1"/>
                </a:solidFill>
                <a:latin typeface="Calibri"/>
                <a:ea typeface="Calibri"/>
                <a:cs typeface="Calibri"/>
                <a:sym typeface="Calibri"/>
              </a:rPr>
              <a:t>repository </a:t>
            </a:r>
            <a:r>
              <a:rPr lang="en-US" sz="1600">
                <a:solidFill>
                  <a:schemeClr val="dk1"/>
                </a:solidFill>
                <a:latin typeface="Calibri"/>
                <a:ea typeface="Calibri"/>
                <a:cs typeface="Calibri"/>
                <a:sym typeface="Calibri"/>
              </a:rPr>
              <a:t>from which the image will be removed</a:t>
            </a:r>
            <a:endParaRPr/>
          </a:p>
          <a:p>
            <a:pPr marL="0" marR="0" lvl="0" indent="0" algn="l" rtl="0">
              <a:spcBef>
                <a:spcPts val="0"/>
              </a:spcBef>
              <a:spcAft>
                <a:spcPts val="0"/>
              </a:spcAft>
              <a:buNone/>
            </a:pPr>
            <a:r>
              <a:rPr lang="en-US" sz="1600">
                <a:solidFill>
                  <a:schemeClr val="dk1"/>
                </a:solidFill>
                <a:latin typeface="Calibri"/>
                <a:ea typeface="Calibri"/>
                <a:cs typeface="Calibri"/>
                <a:sym typeface="Calibri"/>
              </a:rPr>
              <a:t>7-  specific  </a:t>
            </a:r>
            <a:r>
              <a:rPr lang="en-US" sz="1600" b="1">
                <a:solidFill>
                  <a:schemeClr val="dk1"/>
                </a:solidFill>
                <a:latin typeface="Calibri"/>
                <a:ea typeface="Calibri"/>
                <a:cs typeface="Calibri"/>
                <a:sym typeface="Calibri"/>
              </a:rPr>
              <a:t>image tag </a:t>
            </a:r>
            <a:r>
              <a:rPr lang="en-US" sz="1600">
                <a:solidFill>
                  <a:schemeClr val="dk1"/>
                </a:solidFill>
                <a:latin typeface="Calibri"/>
                <a:ea typeface="Calibri"/>
                <a:cs typeface="Calibri"/>
                <a:sym typeface="Calibri"/>
              </a:rPr>
              <a:t>to use</a:t>
            </a:r>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a:solidFill>
                  <a:schemeClr val="dk1"/>
                </a:solidFill>
                <a:latin typeface="Calibri"/>
                <a:ea typeface="Calibri"/>
                <a:cs typeface="Calibri"/>
                <a:sym typeface="Calibri"/>
              </a:rPr>
              <a:t>7- </a:t>
            </a:r>
            <a:r>
              <a:rPr lang="en-US" sz="1600" b="1">
                <a:solidFill>
                  <a:srgbClr val="FF0000"/>
                </a:solidFill>
                <a:latin typeface="Calibri"/>
                <a:ea typeface="Calibri"/>
                <a:cs typeface="Calibri"/>
                <a:sym typeface="Calibri"/>
              </a:rPr>
              <a:t>bash or sh  </a:t>
            </a:r>
            <a:r>
              <a:rPr lang="en-US" sz="1600">
                <a:solidFill>
                  <a:schemeClr val="dk1"/>
                </a:solidFill>
                <a:latin typeface="Calibri"/>
                <a:ea typeface="Calibri"/>
                <a:cs typeface="Calibri"/>
                <a:sym typeface="Calibri"/>
              </a:rPr>
              <a:t>is the first command to run when the container start </a:t>
            </a:r>
            <a:endParaRPr/>
          </a:p>
        </p:txBody>
      </p:sp>
      <p:sp>
        <p:nvSpPr>
          <p:cNvPr id="401" name="Google Shape;401;p25"/>
          <p:cNvSpPr/>
          <p:nvPr/>
        </p:nvSpPr>
        <p:spPr>
          <a:xfrm>
            <a:off x="98096" y="4077286"/>
            <a:ext cx="460155" cy="487017"/>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1</a:t>
            </a:r>
            <a:endParaRPr/>
          </a:p>
        </p:txBody>
      </p:sp>
      <p:cxnSp>
        <p:nvCxnSpPr>
          <p:cNvPr id="402" name="Google Shape;402;p25"/>
          <p:cNvCxnSpPr>
            <a:stCxn id="401" idx="5"/>
          </p:cNvCxnSpPr>
          <p:nvPr/>
        </p:nvCxnSpPr>
        <p:spPr>
          <a:xfrm>
            <a:off x="490863" y="4492981"/>
            <a:ext cx="398400" cy="828000"/>
          </a:xfrm>
          <a:prstGeom prst="straightConnector1">
            <a:avLst/>
          </a:prstGeom>
          <a:noFill/>
          <a:ln w="38100" cap="flat" cmpd="sng">
            <a:solidFill>
              <a:schemeClr val="accent1"/>
            </a:solidFill>
            <a:prstDash val="solid"/>
            <a:miter lim="800000"/>
            <a:headEnd type="none" w="sm" len="sm"/>
            <a:tailEnd type="triangle" w="med" len="med"/>
          </a:ln>
        </p:spPr>
      </p:cxnSp>
      <p:sp>
        <p:nvSpPr>
          <p:cNvPr id="403" name="Google Shape;403;p25"/>
          <p:cNvSpPr/>
          <p:nvPr/>
        </p:nvSpPr>
        <p:spPr>
          <a:xfrm>
            <a:off x="1874058" y="3937926"/>
            <a:ext cx="460155" cy="487017"/>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3</a:t>
            </a:r>
            <a:endParaRPr/>
          </a:p>
        </p:txBody>
      </p:sp>
      <p:cxnSp>
        <p:nvCxnSpPr>
          <p:cNvPr id="404" name="Google Shape;404;p25"/>
          <p:cNvCxnSpPr>
            <a:stCxn id="403" idx="5"/>
          </p:cNvCxnSpPr>
          <p:nvPr/>
        </p:nvCxnSpPr>
        <p:spPr>
          <a:xfrm flipH="1">
            <a:off x="2033725" y="4353621"/>
            <a:ext cx="233100" cy="931200"/>
          </a:xfrm>
          <a:prstGeom prst="straightConnector1">
            <a:avLst/>
          </a:prstGeom>
          <a:noFill/>
          <a:ln w="38100" cap="flat" cmpd="sng">
            <a:solidFill>
              <a:schemeClr val="accent1"/>
            </a:solidFill>
            <a:prstDash val="solid"/>
            <a:miter lim="800000"/>
            <a:headEnd type="none" w="sm" len="sm"/>
            <a:tailEnd type="triangle" w="med" len="med"/>
          </a:ln>
        </p:spPr>
      </p:cxnSp>
      <p:sp>
        <p:nvSpPr>
          <p:cNvPr id="405" name="Google Shape;405;p25"/>
          <p:cNvSpPr/>
          <p:nvPr/>
        </p:nvSpPr>
        <p:spPr>
          <a:xfrm>
            <a:off x="949592" y="3890465"/>
            <a:ext cx="460155" cy="487017"/>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2</a:t>
            </a:r>
            <a:endParaRPr/>
          </a:p>
        </p:txBody>
      </p:sp>
      <p:cxnSp>
        <p:nvCxnSpPr>
          <p:cNvPr id="406" name="Google Shape;406;p25"/>
          <p:cNvCxnSpPr>
            <a:stCxn id="405" idx="5"/>
          </p:cNvCxnSpPr>
          <p:nvPr/>
        </p:nvCxnSpPr>
        <p:spPr>
          <a:xfrm>
            <a:off x="1342359" y="4306160"/>
            <a:ext cx="424800" cy="978900"/>
          </a:xfrm>
          <a:prstGeom prst="straightConnector1">
            <a:avLst/>
          </a:prstGeom>
          <a:noFill/>
          <a:ln w="38100" cap="flat" cmpd="sng">
            <a:solidFill>
              <a:schemeClr val="accent1"/>
            </a:solidFill>
            <a:prstDash val="solid"/>
            <a:miter lim="800000"/>
            <a:headEnd type="none" w="sm" len="sm"/>
            <a:tailEnd type="triangle" w="med" len="med"/>
          </a:ln>
        </p:spPr>
      </p:cxnSp>
      <p:sp>
        <p:nvSpPr>
          <p:cNvPr id="407" name="Google Shape;407;p25"/>
          <p:cNvSpPr txBox="1"/>
          <p:nvPr/>
        </p:nvSpPr>
        <p:spPr>
          <a:xfrm>
            <a:off x="277968" y="5188959"/>
            <a:ext cx="5109578"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highlight>
                  <a:srgbClr val="FFFF00"/>
                </a:highlight>
                <a:latin typeface="Calibri"/>
                <a:ea typeface="Calibri"/>
                <a:cs typeface="Calibri"/>
                <a:sym typeface="Calibri"/>
              </a:rPr>
              <a:t>$ docker run  -it  -v $PWD:/vol  ubuntu:20.04 bash</a:t>
            </a:r>
            <a:endParaRPr/>
          </a:p>
          <a:p>
            <a:pPr marL="0" marR="0" lvl="0" indent="0" algn="l" rtl="0">
              <a:spcBef>
                <a:spcPts val="0"/>
              </a:spcBef>
              <a:spcAft>
                <a:spcPts val="0"/>
              </a:spcAft>
              <a:buNone/>
            </a:pPr>
            <a:r>
              <a:rPr lang="en-US" sz="1800">
                <a:solidFill>
                  <a:schemeClr val="dk1"/>
                </a:solidFill>
                <a:highlight>
                  <a:srgbClr val="FFFF00"/>
                </a:highlight>
                <a:latin typeface="Calibri"/>
                <a:ea typeface="Calibri"/>
                <a:cs typeface="Calibri"/>
                <a:sym typeface="Calibri"/>
              </a:rPr>
              <a:t>$ docker run -it -v /vol:/vol  ubuntu:20.04 bash</a:t>
            </a:r>
            <a:endParaRPr/>
          </a:p>
          <a:p>
            <a:pPr marL="0" marR="0" lvl="0" indent="0" algn="l" rtl="0">
              <a:spcBef>
                <a:spcPts val="0"/>
              </a:spcBef>
              <a:spcAft>
                <a:spcPts val="0"/>
              </a:spcAft>
              <a:buNone/>
            </a:pPr>
            <a:endParaRPr sz="18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8" name="Google Shape;408;p25"/>
          <p:cNvSpPr/>
          <p:nvPr/>
        </p:nvSpPr>
        <p:spPr>
          <a:xfrm>
            <a:off x="3048558" y="3771574"/>
            <a:ext cx="460155" cy="487017"/>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4</a:t>
            </a:r>
            <a:endParaRPr/>
          </a:p>
        </p:txBody>
      </p:sp>
      <p:cxnSp>
        <p:nvCxnSpPr>
          <p:cNvPr id="409" name="Google Shape;409;p25"/>
          <p:cNvCxnSpPr/>
          <p:nvPr/>
        </p:nvCxnSpPr>
        <p:spPr>
          <a:xfrm flipH="1">
            <a:off x="2444797" y="4077286"/>
            <a:ext cx="833839" cy="1143772"/>
          </a:xfrm>
          <a:prstGeom prst="straightConnector1">
            <a:avLst/>
          </a:prstGeom>
          <a:noFill/>
          <a:ln w="38100" cap="flat" cmpd="sng">
            <a:solidFill>
              <a:schemeClr val="accent1"/>
            </a:solidFill>
            <a:prstDash val="solid"/>
            <a:miter lim="800000"/>
            <a:headEnd type="none" w="sm" len="sm"/>
            <a:tailEnd type="triangle" w="med" len="med"/>
          </a:ln>
        </p:spPr>
      </p:cxnSp>
      <p:sp>
        <p:nvSpPr>
          <p:cNvPr id="410" name="Google Shape;410;p25"/>
          <p:cNvSpPr/>
          <p:nvPr/>
        </p:nvSpPr>
        <p:spPr>
          <a:xfrm>
            <a:off x="3880573" y="3751527"/>
            <a:ext cx="460155" cy="487017"/>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5</a:t>
            </a:r>
            <a:endParaRPr/>
          </a:p>
        </p:txBody>
      </p:sp>
      <p:cxnSp>
        <p:nvCxnSpPr>
          <p:cNvPr id="411" name="Google Shape;411;p25"/>
          <p:cNvCxnSpPr>
            <a:stCxn id="410" idx="3"/>
          </p:cNvCxnSpPr>
          <p:nvPr/>
        </p:nvCxnSpPr>
        <p:spPr>
          <a:xfrm flipH="1">
            <a:off x="3114261" y="4167222"/>
            <a:ext cx="833700" cy="1143900"/>
          </a:xfrm>
          <a:prstGeom prst="straightConnector1">
            <a:avLst/>
          </a:prstGeom>
          <a:noFill/>
          <a:ln w="38100" cap="flat" cmpd="sng">
            <a:solidFill>
              <a:schemeClr val="accent1"/>
            </a:solidFill>
            <a:prstDash val="solid"/>
            <a:miter lim="800000"/>
            <a:headEnd type="none" w="sm" len="sm"/>
            <a:tailEnd type="triangle" w="med" len="med"/>
          </a:ln>
        </p:spPr>
      </p:cxnSp>
      <p:sp>
        <p:nvSpPr>
          <p:cNvPr id="412" name="Google Shape;412;p25"/>
          <p:cNvSpPr/>
          <p:nvPr/>
        </p:nvSpPr>
        <p:spPr>
          <a:xfrm>
            <a:off x="4491750" y="3756187"/>
            <a:ext cx="460155" cy="487017"/>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6</a:t>
            </a:r>
            <a:endParaRPr/>
          </a:p>
        </p:txBody>
      </p:sp>
      <p:cxnSp>
        <p:nvCxnSpPr>
          <p:cNvPr id="413" name="Google Shape;413;p25"/>
          <p:cNvCxnSpPr>
            <a:stCxn id="412" idx="3"/>
          </p:cNvCxnSpPr>
          <p:nvPr/>
        </p:nvCxnSpPr>
        <p:spPr>
          <a:xfrm flipH="1">
            <a:off x="3725438" y="4171882"/>
            <a:ext cx="833700" cy="1143900"/>
          </a:xfrm>
          <a:prstGeom prst="straightConnector1">
            <a:avLst/>
          </a:prstGeom>
          <a:noFill/>
          <a:ln w="38100" cap="flat" cmpd="sng">
            <a:solidFill>
              <a:schemeClr val="accent1"/>
            </a:solidFill>
            <a:prstDash val="solid"/>
            <a:miter lim="800000"/>
            <a:headEnd type="none" w="sm" len="sm"/>
            <a:tailEnd type="triangle" w="med" len="med"/>
          </a:ln>
        </p:spPr>
      </p:cxnSp>
      <p:sp>
        <p:nvSpPr>
          <p:cNvPr id="414" name="Google Shape;414;p25"/>
          <p:cNvSpPr/>
          <p:nvPr/>
        </p:nvSpPr>
        <p:spPr>
          <a:xfrm>
            <a:off x="5133888" y="4005964"/>
            <a:ext cx="460155" cy="487017"/>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7</a:t>
            </a:r>
            <a:endParaRPr/>
          </a:p>
        </p:txBody>
      </p:sp>
      <p:cxnSp>
        <p:nvCxnSpPr>
          <p:cNvPr id="415" name="Google Shape;415;p25"/>
          <p:cNvCxnSpPr/>
          <p:nvPr/>
        </p:nvCxnSpPr>
        <p:spPr>
          <a:xfrm flipH="1">
            <a:off x="4478678" y="4181513"/>
            <a:ext cx="833839" cy="1143772"/>
          </a:xfrm>
          <a:prstGeom prst="straightConnector1">
            <a:avLst/>
          </a:prstGeom>
          <a:noFill/>
          <a:ln w="38100" cap="flat" cmpd="sng">
            <a:solidFill>
              <a:schemeClr val="accent1"/>
            </a:solidFill>
            <a:prstDash val="solid"/>
            <a:miter lim="800000"/>
            <a:headEnd type="none" w="sm" len="sm"/>
            <a:tailEnd type="triangle" w="med" len="med"/>
          </a:ln>
        </p:spPr>
      </p:cxnSp>
      <p:sp>
        <p:nvSpPr>
          <p:cNvPr id="416" name="Google Shape;416;p25"/>
          <p:cNvSpPr txBox="1"/>
          <p:nvPr/>
        </p:nvSpPr>
        <p:spPr>
          <a:xfrm>
            <a:off x="67699" y="1038357"/>
            <a:ext cx="7315200" cy="18158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highlight>
                  <a:srgbClr val="FFFF00"/>
                </a:highlight>
                <a:latin typeface="Calibri"/>
                <a:ea typeface="Calibri"/>
                <a:cs typeface="Calibri"/>
                <a:sym typeface="Calibri"/>
              </a:rPr>
              <a:t>$ docker run –it –v [volume locate in your VM]:[volume located inside the container] [repository]:[image tag] [command]</a:t>
            </a:r>
            <a:endParaRPr/>
          </a:p>
          <a:p>
            <a:pPr marL="0" marR="0" lvl="0" indent="0" algn="l" rtl="0">
              <a:spcBef>
                <a:spcPts val="0"/>
              </a:spcBef>
              <a:spcAft>
                <a:spcPts val="0"/>
              </a:spcAft>
              <a:buNone/>
            </a:pPr>
            <a:endParaRPr sz="16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endParaRPr sz="16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r>
              <a:rPr lang="en-US" sz="1600">
                <a:solidFill>
                  <a:srgbClr val="FF0000"/>
                </a:solidFill>
                <a:highlight>
                  <a:srgbClr val="FFFF00"/>
                </a:highlight>
                <a:latin typeface="Calibri"/>
                <a:ea typeface="Calibri"/>
                <a:cs typeface="Calibri"/>
                <a:sym typeface="Calibri"/>
              </a:rPr>
              <a:t>Docker will create all volumes if they do not exist with the name specified </a:t>
            </a:r>
            <a:endParaRPr/>
          </a:p>
          <a:p>
            <a:pPr marL="0" marR="0" lvl="0" indent="0" algn="l" rtl="0">
              <a:spcBef>
                <a:spcPts val="0"/>
              </a:spcBef>
              <a:spcAft>
                <a:spcPts val="0"/>
              </a:spcAft>
              <a:buNone/>
            </a:pPr>
            <a:endParaRPr sz="1600">
              <a:solidFill>
                <a:srgbClr val="FF0000"/>
              </a:solidFill>
              <a:highlight>
                <a:srgbClr val="FFFF00"/>
              </a:highlight>
              <a:latin typeface="Calibri"/>
              <a:ea typeface="Calibri"/>
              <a:cs typeface="Calibri"/>
              <a:sym typeface="Calibri"/>
            </a:endParaRPr>
          </a:p>
          <a:p>
            <a:pPr marL="0" marR="0" lvl="0" indent="0" algn="l" rtl="0">
              <a:spcBef>
                <a:spcPts val="0"/>
              </a:spcBef>
              <a:spcAft>
                <a:spcPts val="0"/>
              </a:spcAft>
              <a:buNone/>
            </a:pPr>
            <a:r>
              <a:rPr lang="en-US" sz="1600">
                <a:solidFill>
                  <a:srgbClr val="FF0000"/>
                </a:solidFill>
                <a:highlight>
                  <a:srgbClr val="FFFF00"/>
                </a:highlight>
                <a:latin typeface="Calibri"/>
                <a:ea typeface="Calibri"/>
                <a:cs typeface="Calibri"/>
                <a:sym typeface="Calibri"/>
              </a:rPr>
              <a:t>If you want to use the current directory located in your VM as volume use  ”$PWD” </a:t>
            </a:r>
            <a:endParaRPr/>
          </a:p>
        </p:txBody>
      </p:sp>
      <p:cxnSp>
        <p:nvCxnSpPr>
          <p:cNvPr id="417" name="Google Shape;417;p25"/>
          <p:cNvCxnSpPr/>
          <p:nvPr/>
        </p:nvCxnSpPr>
        <p:spPr>
          <a:xfrm flipH="1">
            <a:off x="5088788" y="4564303"/>
            <a:ext cx="775565" cy="814534"/>
          </a:xfrm>
          <a:prstGeom prst="straightConnector1">
            <a:avLst/>
          </a:prstGeom>
          <a:noFill/>
          <a:ln w="38100" cap="flat" cmpd="sng">
            <a:solidFill>
              <a:schemeClr val="accent1"/>
            </a:solidFill>
            <a:prstDash val="solid"/>
            <a:miter lim="800000"/>
            <a:headEnd type="none" w="sm" len="sm"/>
            <a:tailEnd type="triangle" w="med" len="med"/>
          </a:ln>
        </p:spPr>
      </p:cxnSp>
      <p:sp>
        <p:nvSpPr>
          <p:cNvPr id="418" name="Google Shape;418;p25"/>
          <p:cNvSpPr/>
          <p:nvPr/>
        </p:nvSpPr>
        <p:spPr>
          <a:xfrm>
            <a:off x="5686566" y="4332259"/>
            <a:ext cx="460155" cy="487017"/>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8</a:t>
            </a:r>
            <a:endParaRPr/>
          </a:p>
        </p:txBody>
      </p:sp>
      <p:sp>
        <p:nvSpPr>
          <p:cNvPr id="419" name="Google Shape;419;p25"/>
          <p:cNvSpPr/>
          <p:nvPr/>
        </p:nvSpPr>
        <p:spPr>
          <a:xfrm>
            <a:off x="558251" y="6104238"/>
            <a:ext cx="4829295" cy="667265"/>
          </a:xfrm>
          <a:prstGeom prst="round2SameRect">
            <a:avLst>
              <a:gd name="adj1" fmla="val 16667"/>
              <a:gd name="adj2" fmla="val 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PS: you can mount or attach  multiple volumes at the same time </a:t>
            </a:r>
            <a:endParaRPr/>
          </a:p>
        </p:txBody>
      </p:sp>
      <p:pic>
        <p:nvPicPr>
          <p:cNvPr id="420" name="Google Shape;420;p25" descr="Logo&#10;&#10;Description automatically generated"/>
          <p:cNvPicPr preferRelativeResize="0"/>
          <p:nvPr/>
        </p:nvPicPr>
        <p:blipFill rotWithShape="1">
          <a:blip r:embed="rId3">
            <a:alphaModFix/>
          </a:blip>
          <a:srcRect/>
          <a:stretch/>
        </p:blipFill>
        <p:spPr>
          <a:xfrm>
            <a:off x="10490469" y="4"/>
            <a:ext cx="1701525" cy="8507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Google Shape;425;p26"/>
          <p:cNvPicPr preferRelativeResize="0"/>
          <p:nvPr/>
        </p:nvPicPr>
        <p:blipFill rotWithShape="1">
          <a:blip r:embed="rId3">
            <a:alphaModFix/>
          </a:blip>
          <a:srcRect/>
          <a:stretch/>
        </p:blipFill>
        <p:spPr>
          <a:xfrm>
            <a:off x="0" y="0"/>
            <a:ext cx="5966621" cy="6858000"/>
          </a:xfrm>
          <a:prstGeom prst="rect">
            <a:avLst/>
          </a:prstGeom>
          <a:noFill/>
          <a:ln>
            <a:noFill/>
          </a:ln>
        </p:spPr>
      </p:pic>
      <p:cxnSp>
        <p:nvCxnSpPr>
          <p:cNvPr id="426" name="Google Shape;426;p26"/>
          <p:cNvCxnSpPr>
            <a:stCxn id="427" idx="1"/>
          </p:cNvCxnSpPr>
          <p:nvPr/>
        </p:nvCxnSpPr>
        <p:spPr>
          <a:xfrm flipH="1">
            <a:off x="5659266" y="2737592"/>
            <a:ext cx="1486500" cy="989700"/>
          </a:xfrm>
          <a:prstGeom prst="straightConnector1">
            <a:avLst/>
          </a:prstGeom>
          <a:noFill/>
          <a:ln w="38100" cap="flat" cmpd="sng">
            <a:solidFill>
              <a:schemeClr val="accent1"/>
            </a:solidFill>
            <a:prstDash val="solid"/>
            <a:miter lim="800000"/>
            <a:headEnd type="none" w="sm" len="sm"/>
            <a:tailEnd type="triangle" w="med" len="med"/>
          </a:ln>
        </p:spPr>
      </p:cxnSp>
      <p:sp>
        <p:nvSpPr>
          <p:cNvPr id="427" name="Google Shape;427;p26"/>
          <p:cNvSpPr/>
          <p:nvPr/>
        </p:nvSpPr>
        <p:spPr>
          <a:xfrm>
            <a:off x="7145766" y="1990009"/>
            <a:ext cx="4617866" cy="1495167"/>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This command will create a container and attach my current directory as a volume inside the container located at /vol</a:t>
            </a:r>
            <a:endParaRPr/>
          </a:p>
        </p:txBody>
      </p:sp>
      <p:cxnSp>
        <p:nvCxnSpPr>
          <p:cNvPr id="428" name="Google Shape;428;p26"/>
          <p:cNvCxnSpPr/>
          <p:nvPr/>
        </p:nvCxnSpPr>
        <p:spPr>
          <a:xfrm flipH="1">
            <a:off x="4720038" y="1251226"/>
            <a:ext cx="1112598" cy="353728"/>
          </a:xfrm>
          <a:prstGeom prst="straightConnector1">
            <a:avLst/>
          </a:prstGeom>
          <a:noFill/>
          <a:ln w="38100" cap="flat" cmpd="sng">
            <a:solidFill>
              <a:schemeClr val="accent1"/>
            </a:solidFill>
            <a:prstDash val="solid"/>
            <a:miter lim="800000"/>
            <a:headEnd type="none" w="sm" len="sm"/>
            <a:tailEnd type="triangle" w="med" len="med"/>
          </a:ln>
        </p:spPr>
      </p:cxnSp>
      <p:sp>
        <p:nvSpPr>
          <p:cNvPr id="429" name="Google Shape;429;p26"/>
          <p:cNvSpPr/>
          <p:nvPr/>
        </p:nvSpPr>
        <p:spPr>
          <a:xfrm>
            <a:off x="5832636" y="1097643"/>
            <a:ext cx="2284150" cy="353728"/>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output</a:t>
            </a:r>
            <a:endParaRPr/>
          </a:p>
        </p:txBody>
      </p:sp>
      <p:cxnSp>
        <p:nvCxnSpPr>
          <p:cNvPr id="430" name="Google Shape;430;p26"/>
          <p:cNvCxnSpPr/>
          <p:nvPr/>
        </p:nvCxnSpPr>
        <p:spPr>
          <a:xfrm rot="10800000">
            <a:off x="3002692" y="180118"/>
            <a:ext cx="1717345" cy="0"/>
          </a:xfrm>
          <a:prstGeom prst="straightConnector1">
            <a:avLst/>
          </a:prstGeom>
          <a:noFill/>
          <a:ln w="38100" cap="flat" cmpd="sng">
            <a:solidFill>
              <a:schemeClr val="accent1"/>
            </a:solidFill>
            <a:prstDash val="solid"/>
            <a:miter lim="800000"/>
            <a:headEnd type="none" w="sm" len="sm"/>
            <a:tailEnd type="triangle" w="med" len="med"/>
          </a:ln>
        </p:spPr>
      </p:cxnSp>
      <p:sp>
        <p:nvSpPr>
          <p:cNvPr id="431" name="Google Shape;431;p26"/>
          <p:cNvSpPr/>
          <p:nvPr/>
        </p:nvSpPr>
        <p:spPr>
          <a:xfrm>
            <a:off x="4720037" y="79221"/>
            <a:ext cx="6079768" cy="372746"/>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I am running this command on my VM</a:t>
            </a:r>
            <a:endParaRPr/>
          </a:p>
        </p:txBody>
      </p:sp>
      <p:cxnSp>
        <p:nvCxnSpPr>
          <p:cNvPr id="432" name="Google Shape;432;p26"/>
          <p:cNvCxnSpPr/>
          <p:nvPr/>
        </p:nvCxnSpPr>
        <p:spPr>
          <a:xfrm rot="10800000">
            <a:off x="2665372" y="3880966"/>
            <a:ext cx="3152480" cy="184407"/>
          </a:xfrm>
          <a:prstGeom prst="straightConnector1">
            <a:avLst/>
          </a:prstGeom>
          <a:noFill/>
          <a:ln w="38100" cap="flat" cmpd="sng">
            <a:solidFill>
              <a:schemeClr val="accent1"/>
            </a:solidFill>
            <a:prstDash val="solid"/>
            <a:miter lim="800000"/>
            <a:headEnd type="none" w="sm" len="sm"/>
            <a:tailEnd type="triangle" w="med" len="med"/>
          </a:ln>
        </p:spPr>
      </p:cxnSp>
      <p:sp>
        <p:nvSpPr>
          <p:cNvPr id="433" name="Google Shape;433;p26"/>
          <p:cNvSpPr/>
          <p:nvPr/>
        </p:nvSpPr>
        <p:spPr>
          <a:xfrm>
            <a:off x="5832635" y="3891701"/>
            <a:ext cx="2965375" cy="583265"/>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Let us see what is inside  /vol inside the container</a:t>
            </a:r>
            <a:endParaRPr/>
          </a:p>
        </p:txBody>
      </p:sp>
      <p:cxnSp>
        <p:nvCxnSpPr>
          <p:cNvPr id="434" name="Google Shape;434;p26"/>
          <p:cNvCxnSpPr/>
          <p:nvPr/>
        </p:nvCxnSpPr>
        <p:spPr>
          <a:xfrm flipH="1">
            <a:off x="4163738" y="5253046"/>
            <a:ext cx="1112598" cy="353728"/>
          </a:xfrm>
          <a:prstGeom prst="straightConnector1">
            <a:avLst/>
          </a:prstGeom>
          <a:noFill/>
          <a:ln w="38100" cap="flat" cmpd="sng">
            <a:solidFill>
              <a:schemeClr val="accent1"/>
            </a:solidFill>
            <a:prstDash val="solid"/>
            <a:miter lim="800000"/>
            <a:headEnd type="none" w="sm" len="sm"/>
            <a:tailEnd type="triangle" w="med" len="med"/>
          </a:ln>
        </p:spPr>
      </p:cxnSp>
      <p:sp>
        <p:nvSpPr>
          <p:cNvPr id="435" name="Google Shape;435;p26"/>
          <p:cNvSpPr/>
          <p:nvPr/>
        </p:nvSpPr>
        <p:spPr>
          <a:xfrm>
            <a:off x="5276336" y="5099462"/>
            <a:ext cx="2840450" cy="386457"/>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Output same as above </a:t>
            </a:r>
            <a:endParaRPr/>
          </a:p>
        </p:txBody>
      </p:sp>
      <p:sp>
        <p:nvSpPr>
          <p:cNvPr id="436" name="Google Shape;436;p26"/>
          <p:cNvSpPr/>
          <p:nvPr/>
        </p:nvSpPr>
        <p:spPr>
          <a:xfrm>
            <a:off x="5659277" y="5606769"/>
            <a:ext cx="6155700" cy="10626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400">
                <a:solidFill>
                  <a:schemeClr val="lt1"/>
                </a:solidFill>
                <a:latin typeface="Calibri"/>
                <a:ea typeface="Calibri"/>
                <a:cs typeface="Calibri"/>
                <a:sym typeface="Calibri"/>
              </a:rPr>
              <a:t>the volume in docker is very important because it allows you to mount files and directories from your local VM  to the container and if any of these directories or files  are modified either from your VM or  inside the container they will be reflect on both sides (container and VM)</a:t>
            </a:r>
            <a:endParaRPr/>
          </a:p>
        </p:txBody>
      </p:sp>
      <p:pic>
        <p:nvPicPr>
          <p:cNvPr id="437" name="Google Shape;437;p26" descr="Logo&#10;&#10;Description automatically generated"/>
          <p:cNvPicPr preferRelativeResize="0"/>
          <p:nvPr/>
        </p:nvPicPr>
        <p:blipFill rotWithShape="1">
          <a:blip r:embed="rId4">
            <a:alphaModFix/>
          </a:blip>
          <a:srcRect/>
          <a:stretch/>
        </p:blipFill>
        <p:spPr>
          <a:xfrm>
            <a:off x="10490469" y="4"/>
            <a:ext cx="1701525" cy="8507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27"/>
          <p:cNvSpPr txBox="1">
            <a:spLocks noGrp="1"/>
          </p:cNvSpPr>
          <p:nvPr>
            <p:ph type="ctrTitle"/>
          </p:nvPr>
        </p:nvSpPr>
        <p:spPr>
          <a:xfrm>
            <a:off x="167125" y="125149"/>
            <a:ext cx="10344807" cy="794774"/>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800"/>
              <a:buFont typeface="Calibri"/>
              <a:buNone/>
            </a:pPr>
            <a:r>
              <a:rPr lang="en-US" sz="2800"/>
              <a:t>Run containers in interactive mode and create and environment variable</a:t>
            </a:r>
            <a:endParaRPr/>
          </a:p>
        </p:txBody>
      </p:sp>
      <p:sp>
        <p:nvSpPr>
          <p:cNvPr id="443" name="Google Shape;443;p27"/>
          <p:cNvSpPr/>
          <p:nvPr/>
        </p:nvSpPr>
        <p:spPr>
          <a:xfrm>
            <a:off x="7537622" y="1122185"/>
            <a:ext cx="4376409" cy="5544102"/>
          </a:xfrm>
          <a:prstGeom prst="roundRect">
            <a:avLst>
              <a:gd name="adj" fmla="val 16667"/>
            </a:avLst>
          </a:prstGeom>
          <a:solidFill>
            <a:schemeClr val="lt1">
              <a:alpha val="92941"/>
            </a:schemeClr>
          </a:solidFill>
          <a:ln w="984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1- -e telling docker you want to create an environment variable </a:t>
            </a:r>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a:solidFill>
                  <a:schemeClr val="dk1"/>
                </a:solidFill>
                <a:latin typeface="Calibri"/>
                <a:ea typeface="Calibri"/>
                <a:cs typeface="Calibri"/>
                <a:sym typeface="Calibri"/>
              </a:rPr>
              <a:t>2 and 3 create the environment variable inside the container</a:t>
            </a:r>
            <a:endParaRPr/>
          </a:p>
        </p:txBody>
      </p:sp>
      <p:sp>
        <p:nvSpPr>
          <p:cNvPr id="444" name="Google Shape;444;p27"/>
          <p:cNvSpPr/>
          <p:nvPr/>
        </p:nvSpPr>
        <p:spPr>
          <a:xfrm>
            <a:off x="1188739" y="4011741"/>
            <a:ext cx="460155" cy="487017"/>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1</a:t>
            </a:r>
            <a:endParaRPr/>
          </a:p>
        </p:txBody>
      </p:sp>
      <p:cxnSp>
        <p:nvCxnSpPr>
          <p:cNvPr id="445" name="Google Shape;445;p27"/>
          <p:cNvCxnSpPr>
            <a:stCxn id="444" idx="5"/>
          </p:cNvCxnSpPr>
          <p:nvPr/>
        </p:nvCxnSpPr>
        <p:spPr>
          <a:xfrm>
            <a:off x="1581506" y="4427436"/>
            <a:ext cx="398400" cy="828000"/>
          </a:xfrm>
          <a:prstGeom prst="straightConnector1">
            <a:avLst/>
          </a:prstGeom>
          <a:noFill/>
          <a:ln w="38100" cap="flat" cmpd="sng">
            <a:solidFill>
              <a:schemeClr val="accent1"/>
            </a:solidFill>
            <a:prstDash val="solid"/>
            <a:miter lim="800000"/>
            <a:headEnd type="none" w="sm" len="sm"/>
            <a:tailEnd type="triangle" w="med" len="med"/>
          </a:ln>
        </p:spPr>
      </p:cxnSp>
      <p:sp>
        <p:nvSpPr>
          <p:cNvPr id="446" name="Google Shape;446;p27"/>
          <p:cNvSpPr/>
          <p:nvPr/>
        </p:nvSpPr>
        <p:spPr>
          <a:xfrm>
            <a:off x="3022878" y="3908571"/>
            <a:ext cx="460155" cy="487017"/>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3</a:t>
            </a:r>
            <a:endParaRPr/>
          </a:p>
        </p:txBody>
      </p:sp>
      <p:cxnSp>
        <p:nvCxnSpPr>
          <p:cNvPr id="447" name="Google Shape;447;p27"/>
          <p:cNvCxnSpPr>
            <a:stCxn id="446" idx="5"/>
          </p:cNvCxnSpPr>
          <p:nvPr/>
        </p:nvCxnSpPr>
        <p:spPr>
          <a:xfrm flipH="1">
            <a:off x="3182545" y="4324266"/>
            <a:ext cx="233100" cy="931200"/>
          </a:xfrm>
          <a:prstGeom prst="straightConnector1">
            <a:avLst/>
          </a:prstGeom>
          <a:noFill/>
          <a:ln w="38100" cap="flat" cmpd="sng">
            <a:solidFill>
              <a:schemeClr val="accent1"/>
            </a:solidFill>
            <a:prstDash val="solid"/>
            <a:miter lim="800000"/>
            <a:headEnd type="none" w="sm" len="sm"/>
            <a:tailEnd type="triangle" w="med" len="med"/>
          </a:ln>
        </p:spPr>
      </p:cxnSp>
      <p:sp>
        <p:nvSpPr>
          <p:cNvPr id="448" name="Google Shape;448;p27"/>
          <p:cNvSpPr/>
          <p:nvPr/>
        </p:nvSpPr>
        <p:spPr>
          <a:xfrm>
            <a:off x="1795090" y="3834289"/>
            <a:ext cx="460155" cy="487017"/>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2</a:t>
            </a:r>
            <a:endParaRPr/>
          </a:p>
        </p:txBody>
      </p:sp>
      <p:cxnSp>
        <p:nvCxnSpPr>
          <p:cNvPr id="449" name="Google Shape;449;p27"/>
          <p:cNvCxnSpPr>
            <a:stCxn id="448" idx="5"/>
          </p:cNvCxnSpPr>
          <p:nvPr/>
        </p:nvCxnSpPr>
        <p:spPr>
          <a:xfrm>
            <a:off x="2187857" y="4249984"/>
            <a:ext cx="424800" cy="978900"/>
          </a:xfrm>
          <a:prstGeom prst="straightConnector1">
            <a:avLst/>
          </a:prstGeom>
          <a:noFill/>
          <a:ln w="38100" cap="flat" cmpd="sng">
            <a:solidFill>
              <a:schemeClr val="accent1"/>
            </a:solidFill>
            <a:prstDash val="solid"/>
            <a:miter lim="800000"/>
            <a:headEnd type="none" w="sm" len="sm"/>
            <a:tailEnd type="triangle" w="med" len="med"/>
          </a:ln>
        </p:spPr>
      </p:cxnSp>
      <p:sp>
        <p:nvSpPr>
          <p:cNvPr id="450" name="Google Shape;450;p27"/>
          <p:cNvSpPr txBox="1"/>
          <p:nvPr/>
        </p:nvSpPr>
        <p:spPr>
          <a:xfrm>
            <a:off x="277967" y="5188959"/>
            <a:ext cx="6407037"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highlight>
                  <a:srgbClr val="FFFF00"/>
                </a:highlight>
                <a:latin typeface="Calibri"/>
                <a:ea typeface="Calibri"/>
                <a:cs typeface="Calibri"/>
                <a:sym typeface="Calibri"/>
              </a:rPr>
              <a:t>$ docker run  -it  -e COUNT=50  ubuntu:20.04 bash</a:t>
            </a:r>
            <a:endParaRPr/>
          </a:p>
          <a:p>
            <a:pPr marL="0" marR="0" lvl="0" indent="0" algn="l" rtl="0">
              <a:spcBef>
                <a:spcPts val="0"/>
              </a:spcBef>
              <a:spcAft>
                <a:spcPts val="0"/>
              </a:spcAft>
              <a:buNone/>
            </a:pPr>
            <a:r>
              <a:rPr lang="en-US" sz="1800">
                <a:solidFill>
                  <a:schemeClr val="dk1"/>
                </a:solidFill>
                <a:highlight>
                  <a:srgbClr val="FFFF00"/>
                </a:highlight>
                <a:latin typeface="Calibri"/>
                <a:ea typeface="Calibri"/>
                <a:cs typeface="Calibri"/>
                <a:sym typeface="Calibri"/>
              </a:rPr>
              <a:t>$ docker run -it  -e DEVOPS=money  -e A=jobs ubuntu:20.04 bash</a:t>
            </a:r>
            <a:endParaRPr/>
          </a:p>
          <a:p>
            <a:pPr marL="0" marR="0" lvl="0" indent="0" algn="l" rtl="0">
              <a:spcBef>
                <a:spcPts val="0"/>
              </a:spcBef>
              <a:spcAft>
                <a:spcPts val="0"/>
              </a:spcAft>
              <a:buNone/>
            </a:pPr>
            <a:endParaRPr sz="18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1" name="Google Shape;451;p27"/>
          <p:cNvSpPr txBox="1"/>
          <p:nvPr/>
        </p:nvSpPr>
        <p:spPr>
          <a:xfrm>
            <a:off x="67699" y="1038357"/>
            <a:ext cx="7315200"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highlight>
                  <a:srgbClr val="FFFF00"/>
                </a:highlight>
                <a:latin typeface="Calibri"/>
                <a:ea typeface="Calibri"/>
                <a:cs typeface="Calibri"/>
                <a:sym typeface="Calibri"/>
              </a:rPr>
              <a:t>$ docker run –it –e [key]=[value] [repository]:[image tag] [command]</a:t>
            </a:r>
            <a:endParaRPr/>
          </a:p>
          <a:p>
            <a:pPr marL="0" marR="0" lvl="0" indent="0" algn="l" rtl="0">
              <a:spcBef>
                <a:spcPts val="0"/>
              </a:spcBef>
              <a:spcAft>
                <a:spcPts val="0"/>
              </a:spcAft>
              <a:buNone/>
            </a:pPr>
            <a:endParaRPr sz="16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endParaRPr sz="16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r>
              <a:rPr lang="en-US" sz="1600">
                <a:solidFill>
                  <a:srgbClr val="FF0000"/>
                </a:solidFill>
                <a:highlight>
                  <a:srgbClr val="FFFF00"/>
                </a:highlight>
                <a:latin typeface="Calibri"/>
                <a:ea typeface="Calibri"/>
                <a:cs typeface="Calibri"/>
                <a:sym typeface="Calibri"/>
              </a:rPr>
              <a:t>Docker will create the environment variable specified  if it does not exist </a:t>
            </a:r>
            <a:endParaRPr/>
          </a:p>
        </p:txBody>
      </p:sp>
      <p:sp>
        <p:nvSpPr>
          <p:cNvPr id="452" name="Google Shape;452;p27"/>
          <p:cNvSpPr/>
          <p:nvPr/>
        </p:nvSpPr>
        <p:spPr>
          <a:xfrm>
            <a:off x="558251" y="6104238"/>
            <a:ext cx="4829295" cy="667265"/>
          </a:xfrm>
          <a:prstGeom prst="round2SameRect">
            <a:avLst>
              <a:gd name="adj1" fmla="val 16667"/>
              <a:gd name="adj2" fmla="val 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PS: you can create multiple env variable  at the same time </a:t>
            </a:r>
            <a:endParaRPr/>
          </a:p>
        </p:txBody>
      </p:sp>
      <p:pic>
        <p:nvPicPr>
          <p:cNvPr id="453" name="Google Shape;453;p27" descr="Logo&#10;&#10;Description automatically generated"/>
          <p:cNvPicPr preferRelativeResize="0"/>
          <p:nvPr/>
        </p:nvPicPr>
        <p:blipFill rotWithShape="1">
          <a:blip r:embed="rId3">
            <a:alphaModFix/>
          </a:blip>
          <a:srcRect/>
          <a:stretch/>
        </p:blipFill>
        <p:spPr>
          <a:xfrm>
            <a:off x="10490469" y="4"/>
            <a:ext cx="1701525" cy="850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pic>
        <p:nvPicPr>
          <p:cNvPr id="458" name="Google Shape;458;p28"/>
          <p:cNvPicPr preferRelativeResize="0"/>
          <p:nvPr/>
        </p:nvPicPr>
        <p:blipFill rotWithShape="1">
          <a:blip r:embed="rId3">
            <a:alphaModFix/>
          </a:blip>
          <a:srcRect/>
          <a:stretch/>
        </p:blipFill>
        <p:spPr>
          <a:xfrm>
            <a:off x="0" y="438827"/>
            <a:ext cx="9815084" cy="4157886"/>
          </a:xfrm>
          <a:prstGeom prst="rect">
            <a:avLst/>
          </a:prstGeom>
          <a:noFill/>
          <a:ln>
            <a:noFill/>
          </a:ln>
        </p:spPr>
      </p:pic>
      <p:cxnSp>
        <p:nvCxnSpPr>
          <p:cNvPr id="459" name="Google Shape;459;p28"/>
          <p:cNvCxnSpPr/>
          <p:nvPr/>
        </p:nvCxnSpPr>
        <p:spPr>
          <a:xfrm rot="10800000">
            <a:off x="1996225" y="734542"/>
            <a:ext cx="1184856" cy="0"/>
          </a:xfrm>
          <a:prstGeom prst="straightConnector1">
            <a:avLst/>
          </a:prstGeom>
          <a:noFill/>
          <a:ln w="38100" cap="flat" cmpd="sng">
            <a:solidFill>
              <a:schemeClr val="accent1"/>
            </a:solidFill>
            <a:prstDash val="solid"/>
            <a:miter lim="800000"/>
            <a:headEnd type="none" w="sm" len="sm"/>
            <a:tailEnd type="triangle" w="med" len="med"/>
          </a:ln>
        </p:spPr>
      </p:cxnSp>
      <p:sp>
        <p:nvSpPr>
          <p:cNvPr id="460" name="Google Shape;460;p28"/>
          <p:cNvSpPr/>
          <p:nvPr/>
        </p:nvSpPr>
        <p:spPr>
          <a:xfrm>
            <a:off x="3187024" y="682120"/>
            <a:ext cx="4424494" cy="476873"/>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Let us run the command env inside the container </a:t>
            </a:r>
            <a:endParaRPr/>
          </a:p>
        </p:txBody>
      </p:sp>
      <p:cxnSp>
        <p:nvCxnSpPr>
          <p:cNvPr id="461" name="Google Shape;461;p28"/>
          <p:cNvCxnSpPr/>
          <p:nvPr/>
        </p:nvCxnSpPr>
        <p:spPr>
          <a:xfrm rot="10800000">
            <a:off x="5894173" y="539724"/>
            <a:ext cx="1717345" cy="0"/>
          </a:xfrm>
          <a:prstGeom prst="straightConnector1">
            <a:avLst/>
          </a:prstGeom>
          <a:noFill/>
          <a:ln w="38100" cap="flat" cmpd="sng">
            <a:solidFill>
              <a:schemeClr val="accent1"/>
            </a:solidFill>
            <a:prstDash val="solid"/>
            <a:miter lim="800000"/>
            <a:headEnd type="none" w="sm" len="sm"/>
            <a:tailEnd type="triangle" w="med" len="med"/>
          </a:ln>
        </p:spPr>
      </p:cxnSp>
      <p:sp>
        <p:nvSpPr>
          <p:cNvPr id="462" name="Google Shape;462;p28"/>
          <p:cNvSpPr/>
          <p:nvPr/>
        </p:nvSpPr>
        <p:spPr>
          <a:xfrm>
            <a:off x="6499410" y="388919"/>
            <a:ext cx="4318844" cy="353692"/>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Launch a container with env variable</a:t>
            </a:r>
            <a:endParaRPr/>
          </a:p>
        </p:txBody>
      </p:sp>
      <p:cxnSp>
        <p:nvCxnSpPr>
          <p:cNvPr id="463" name="Google Shape;463;p28"/>
          <p:cNvCxnSpPr/>
          <p:nvPr/>
        </p:nvCxnSpPr>
        <p:spPr>
          <a:xfrm rot="10800000">
            <a:off x="734096" y="837127"/>
            <a:ext cx="2441042" cy="997006"/>
          </a:xfrm>
          <a:prstGeom prst="straightConnector1">
            <a:avLst/>
          </a:prstGeom>
          <a:noFill/>
          <a:ln w="38100" cap="flat" cmpd="sng">
            <a:solidFill>
              <a:schemeClr val="accent1"/>
            </a:solidFill>
            <a:prstDash val="solid"/>
            <a:miter lim="800000"/>
            <a:headEnd type="none" w="sm" len="sm"/>
            <a:tailEnd type="triangle" w="med" len="med"/>
          </a:ln>
        </p:spPr>
      </p:cxnSp>
      <p:sp>
        <p:nvSpPr>
          <p:cNvPr id="464" name="Google Shape;464;p28"/>
          <p:cNvSpPr/>
          <p:nvPr/>
        </p:nvSpPr>
        <p:spPr>
          <a:xfrm>
            <a:off x="3181081" y="1781711"/>
            <a:ext cx="5215944" cy="492705"/>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As you can see the variable we specified at the run time is there </a:t>
            </a:r>
            <a:endParaRPr/>
          </a:p>
        </p:txBody>
      </p:sp>
      <p:cxnSp>
        <p:nvCxnSpPr>
          <p:cNvPr id="465" name="Google Shape;465;p28"/>
          <p:cNvCxnSpPr/>
          <p:nvPr/>
        </p:nvCxnSpPr>
        <p:spPr>
          <a:xfrm rot="10800000">
            <a:off x="2533475" y="3895422"/>
            <a:ext cx="1433218" cy="0"/>
          </a:xfrm>
          <a:prstGeom prst="straightConnector1">
            <a:avLst/>
          </a:prstGeom>
          <a:noFill/>
          <a:ln w="38100" cap="flat" cmpd="sng">
            <a:solidFill>
              <a:schemeClr val="accent1"/>
            </a:solidFill>
            <a:prstDash val="solid"/>
            <a:miter lim="800000"/>
            <a:headEnd type="none" w="sm" len="sm"/>
            <a:tailEnd type="triangle" w="med" len="med"/>
          </a:ln>
        </p:spPr>
      </p:cxnSp>
      <p:sp>
        <p:nvSpPr>
          <p:cNvPr id="466" name="Google Shape;466;p28"/>
          <p:cNvSpPr/>
          <p:nvPr/>
        </p:nvSpPr>
        <p:spPr>
          <a:xfrm>
            <a:off x="3966693" y="3656985"/>
            <a:ext cx="3979572" cy="476767"/>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Let us print that variable using the echo command </a:t>
            </a:r>
            <a:endParaRPr/>
          </a:p>
        </p:txBody>
      </p:sp>
      <p:cxnSp>
        <p:nvCxnSpPr>
          <p:cNvPr id="467" name="Google Shape;467;p28"/>
          <p:cNvCxnSpPr/>
          <p:nvPr/>
        </p:nvCxnSpPr>
        <p:spPr>
          <a:xfrm rot="10800000">
            <a:off x="189144" y="4114103"/>
            <a:ext cx="1601019" cy="617123"/>
          </a:xfrm>
          <a:prstGeom prst="straightConnector1">
            <a:avLst/>
          </a:prstGeom>
          <a:noFill/>
          <a:ln w="38100" cap="flat" cmpd="sng">
            <a:solidFill>
              <a:schemeClr val="accent1"/>
            </a:solidFill>
            <a:prstDash val="solid"/>
            <a:miter lim="800000"/>
            <a:headEnd type="none" w="sm" len="sm"/>
            <a:tailEnd type="triangle" w="med" len="med"/>
          </a:ln>
        </p:spPr>
      </p:cxnSp>
      <p:sp>
        <p:nvSpPr>
          <p:cNvPr id="468" name="Google Shape;468;p28"/>
          <p:cNvSpPr/>
          <p:nvPr/>
        </p:nvSpPr>
        <p:spPr>
          <a:xfrm>
            <a:off x="1788143" y="4554399"/>
            <a:ext cx="1601019" cy="440613"/>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output</a:t>
            </a:r>
            <a:endParaRPr/>
          </a:p>
        </p:txBody>
      </p:sp>
      <p:pic>
        <p:nvPicPr>
          <p:cNvPr id="469" name="Google Shape;469;p28" descr="EK TECH SOLUTION"/>
          <p:cNvPicPr preferRelativeResize="0"/>
          <p:nvPr/>
        </p:nvPicPr>
        <p:blipFill rotWithShape="1">
          <a:blip r:embed="rId4">
            <a:alphaModFix/>
          </a:blip>
          <a:srcRect/>
          <a:stretch/>
        </p:blipFill>
        <p:spPr>
          <a:xfrm>
            <a:off x="10323356" y="6203092"/>
            <a:ext cx="1701520" cy="654908"/>
          </a:xfrm>
          <a:prstGeom prst="rect">
            <a:avLst/>
          </a:prstGeom>
          <a:noFill/>
          <a:ln>
            <a:noFill/>
          </a:ln>
        </p:spPr>
      </p:pic>
      <p:pic>
        <p:nvPicPr>
          <p:cNvPr id="470" name="Google Shape;470;p28" descr="Logo&#10;&#10;Description automatically generated"/>
          <p:cNvPicPr preferRelativeResize="0"/>
          <p:nvPr/>
        </p:nvPicPr>
        <p:blipFill rotWithShape="1">
          <a:blip r:embed="rId5">
            <a:alphaModFix/>
          </a:blip>
          <a:srcRect/>
          <a:stretch/>
        </p:blipFill>
        <p:spPr>
          <a:xfrm>
            <a:off x="10490469" y="4"/>
            <a:ext cx="1701525" cy="8507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29"/>
          <p:cNvSpPr txBox="1">
            <a:spLocks noGrp="1"/>
          </p:cNvSpPr>
          <p:nvPr>
            <p:ph type="ctrTitle"/>
          </p:nvPr>
        </p:nvSpPr>
        <p:spPr>
          <a:xfrm>
            <a:off x="167125" y="125149"/>
            <a:ext cx="10344807" cy="794774"/>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800"/>
              <a:buFont typeface="Calibri"/>
              <a:buNone/>
            </a:pPr>
            <a:r>
              <a:rPr lang="en-US" sz="2800"/>
              <a:t>Run containers in interactive mode and set a working directory </a:t>
            </a:r>
            <a:endParaRPr/>
          </a:p>
        </p:txBody>
      </p:sp>
      <p:sp>
        <p:nvSpPr>
          <p:cNvPr id="476" name="Google Shape;476;p29"/>
          <p:cNvSpPr/>
          <p:nvPr/>
        </p:nvSpPr>
        <p:spPr>
          <a:xfrm>
            <a:off x="7537622" y="1122185"/>
            <a:ext cx="4376409" cy="5544102"/>
          </a:xfrm>
          <a:prstGeom prst="roundRect">
            <a:avLst>
              <a:gd name="adj" fmla="val 16667"/>
            </a:avLst>
          </a:prstGeom>
          <a:solidFill>
            <a:schemeClr val="lt1">
              <a:alpha val="92941"/>
            </a:schemeClr>
          </a:solidFill>
          <a:ln w="984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1- -w telling docker you want set working directory </a:t>
            </a:r>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a:solidFill>
                  <a:schemeClr val="dk1"/>
                </a:solidFill>
                <a:latin typeface="Calibri"/>
                <a:ea typeface="Calibri"/>
                <a:cs typeface="Calibri"/>
                <a:sym typeface="Calibri"/>
              </a:rPr>
              <a:t>2 /home will be the current directory when the container start</a:t>
            </a:r>
            <a:endParaRPr/>
          </a:p>
        </p:txBody>
      </p:sp>
      <p:sp>
        <p:nvSpPr>
          <p:cNvPr id="477" name="Google Shape;477;p29"/>
          <p:cNvSpPr/>
          <p:nvPr/>
        </p:nvSpPr>
        <p:spPr>
          <a:xfrm>
            <a:off x="1188739" y="4011741"/>
            <a:ext cx="460155" cy="487017"/>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1</a:t>
            </a:r>
            <a:endParaRPr/>
          </a:p>
        </p:txBody>
      </p:sp>
      <p:cxnSp>
        <p:nvCxnSpPr>
          <p:cNvPr id="478" name="Google Shape;478;p29"/>
          <p:cNvCxnSpPr>
            <a:stCxn id="477" idx="5"/>
          </p:cNvCxnSpPr>
          <p:nvPr/>
        </p:nvCxnSpPr>
        <p:spPr>
          <a:xfrm>
            <a:off x="1581506" y="4427436"/>
            <a:ext cx="398400" cy="828000"/>
          </a:xfrm>
          <a:prstGeom prst="straightConnector1">
            <a:avLst/>
          </a:prstGeom>
          <a:noFill/>
          <a:ln w="38100" cap="flat" cmpd="sng">
            <a:solidFill>
              <a:schemeClr val="accent1"/>
            </a:solidFill>
            <a:prstDash val="solid"/>
            <a:miter lim="800000"/>
            <a:headEnd type="none" w="sm" len="sm"/>
            <a:tailEnd type="triangle" w="med" len="med"/>
          </a:ln>
        </p:spPr>
      </p:cxnSp>
      <p:sp>
        <p:nvSpPr>
          <p:cNvPr id="479" name="Google Shape;479;p29"/>
          <p:cNvSpPr/>
          <p:nvPr/>
        </p:nvSpPr>
        <p:spPr>
          <a:xfrm>
            <a:off x="1795090" y="3834289"/>
            <a:ext cx="460155" cy="487017"/>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2</a:t>
            </a:r>
            <a:endParaRPr/>
          </a:p>
        </p:txBody>
      </p:sp>
      <p:cxnSp>
        <p:nvCxnSpPr>
          <p:cNvPr id="480" name="Google Shape;480;p29"/>
          <p:cNvCxnSpPr>
            <a:stCxn id="479" idx="5"/>
          </p:cNvCxnSpPr>
          <p:nvPr/>
        </p:nvCxnSpPr>
        <p:spPr>
          <a:xfrm>
            <a:off x="2187857" y="4249984"/>
            <a:ext cx="424800" cy="978900"/>
          </a:xfrm>
          <a:prstGeom prst="straightConnector1">
            <a:avLst/>
          </a:prstGeom>
          <a:noFill/>
          <a:ln w="38100" cap="flat" cmpd="sng">
            <a:solidFill>
              <a:schemeClr val="accent1"/>
            </a:solidFill>
            <a:prstDash val="solid"/>
            <a:miter lim="800000"/>
            <a:headEnd type="none" w="sm" len="sm"/>
            <a:tailEnd type="triangle" w="med" len="med"/>
          </a:ln>
        </p:spPr>
      </p:cxnSp>
      <p:sp>
        <p:nvSpPr>
          <p:cNvPr id="481" name="Google Shape;481;p29"/>
          <p:cNvSpPr txBox="1"/>
          <p:nvPr/>
        </p:nvSpPr>
        <p:spPr>
          <a:xfrm>
            <a:off x="277967" y="5188959"/>
            <a:ext cx="6407037"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highlight>
                  <a:srgbClr val="FFFF00"/>
                </a:highlight>
                <a:latin typeface="Calibri"/>
                <a:ea typeface="Calibri"/>
                <a:cs typeface="Calibri"/>
                <a:sym typeface="Calibri"/>
              </a:rPr>
              <a:t>$ docker run  -it -w /home ubuntu:20.04 bash</a:t>
            </a:r>
            <a:endParaRPr/>
          </a:p>
          <a:p>
            <a:pPr marL="0" marR="0" lvl="0" indent="0" algn="l" rtl="0">
              <a:spcBef>
                <a:spcPts val="0"/>
              </a:spcBef>
              <a:spcAft>
                <a:spcPts val="0"/>
              </a:spcAft>
              <a:buNone/>
            </a:pPr>
            <a:r>
              <a:rPr lang="en-US" sz="1800">
                <a:solidFill>
                  <a:schemeClr val="dk1"/>
                </a:solidFill>
                <a:highlight>
                  <a:srgbClr val="FFFF00"/>
                </a:highlight>
                <a:latin typeface="Calibri"/>
                <a:ea typeface="Calibri"/>
                <a:cs typeface="Calibri"/>
                <a:sym typeface="Calibri"/>
              </a:rPr>
              <a:t>$ docker run -it  -w /opt   ubuntu:20.04 bash</a:t>
            </a:r>
            <a:endParaRPr/>
          </a:p>
          <a:p>
            <a:pPr marL="0" marR="0" lvl="0" indent="0" algn="l" rtl="0">
              <a:spcBef>
                <a:spcPts val="0"/>
              </a:spcBef>
              <a:spcAft>
                <a:spcPts val="0"/>
              </a:spcAft>
              <a:buNone/>
            </a:pPr>
            <a:endParaRPr sz="18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2" name="Google Shape;482;p29"/>
          <p:cNvSpPr txBox="1"/>
          <p:nvPr/>
        </p:nvSpPr>
        <p:spPr>
          <a:xfrm>
            <a:off x="67699" y="1038357"/>
            <a:ext cx="7315200" cy="20621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highlight>
                  <a:srgbClr val="FFFF00"/>
                </a:highlight>
                <a:latin typeface="Calibri"/>
                <a:ea typeface="Calibri"/>
                <a:cs typeface="Calibri"/>
                <a:sym typeface="Calibri"/>
              </a:rPr>
              <a:t>$ docker run –it –w [specify a directory inside the container] [repository]:[image tag] [command]</a:t>
            </a:r>
            <a:endParaRPr/>
          </a:p>
          <a:p>
            <a:pPr marL="0" marR="0" lvl="0" indent="0" algn="l" rtl="0">
              <a:spcBef>
                <a:spcPts val="0"/>
              </a:spcBef>
              <a:spcAft>
                <a:spcPts val="0"/>
              </a:spcAft>
              <a:buNone/>
            </a:pPr>
            <a:endParaRPr sz="16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endParaRPr sz="16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r>
              <a:rPr lang="en-US" sz="1600">
                <a:solidFill>
                  <a:srgbClr val="FF0000"/>
                </a:solidFill>
                <a:highlight>
                  <a:srgbClr val="FFFF00"/>
                </a:highlight>
                <a:latin typeface="Calibri"/>
                <a:ea typeface="Calibri"/>
                <a:cs typeface="Calibri"/>
                <a:sym typeface="Calibri"/>
              </a:rPr>
              <a:t>Docker start the container and set your current  working directory to the the directory you specified </a:t>
            </a:r>
            <a:endParaRPr/>
          </a:p>
          <a:p>
            <a:pPr marL="0" marR="0" lvl="0" indent="0" algn="l" rtl="0">
              <a:spcBef>
                <a:spcPts val="0"/>
              </a:spcBef>
              <a:spcAft>
                <a:spcPts val="0"/>
              </a:spcAft>
              <a:buNone/>
            </a:pPr>
            <a:endParaRPr sz="1600">
              <a:solidFill>
                <a:srgbClr val="FF0000"/>
              </a:solidFill>
              <a:highlight>
                <a:srgbClr val="FFFF00"/>
              </a:highlight>
              <a:latin typeface="Calibri"/>
              <a:ea typeface="Calibri"/>
              <a:cs typeface="Calibri"/>
              <a:sym typeface="Calibri"/>
            </a:endParaRPr>
          </a:p>
          <a:p>
            <a:pPr marL="0" marR="0" lvl="0" indent="0" algn="l" rtl="0">
              <a:spcBef>
                <a:spcPts val="0"/>
              </a:spcBef>
              <a:spcAft>
                <a:spcPts val="0"/>
              </a:spcAft>
              <a:buNone/>
            </a:pPr>
            <a:r>
              <a:rPr lang="en-US" sz="1600">
                <a:solidFill>
                  <a:srgbClr val="FF0000"/>
                </a:solidFill>
                <a:highlight>
                  <a:srgbClr val="FFFF00"/>
                </a:highlight>
                <a:latin typeface="Calibri"/>
                <a:ea typeface="Calibri"/>
                <a:cs typeface="Calibri"/>
                <a:sym typeface="Calibri"/>
              </a:rPr>
              <a:t>PS: The directory must exist first docker will NOT create it </a:t>
            </a:r>
            <a:endParaRPr/>
          </a:p>
        </p:txBody>
      </p:sp>
      <p:sp>
        <p:nvSpPr>
          <p:cNvPr id="483" name="Google Shape;483;p29"/>
          <p:cNvSpPr/>
          <p:nvPr/>
        </p:nvSpPr>
        <p:spPr>
          <a:xfrm>
            <a:off x="558251" y="6104238"/>
            <a:ext cx="4829295" cy="667265"/>
          </a:xfrm>
          <a:prstGeom prst="round2SameRect">
            <a:avLst>
              <a:gd name="adj1" fmla="val 16667"/>
              <a:gd name="adj2" fmla="val 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PS: you can only specify one working directory </a:t>
            </a:r>
            <a:endParaRPr/>
          </a:p>
        </p:txBody>
      </p:sp>
      <p:pic>
        <p:nvPicPr>
          <p:cNvPr id="484" name="Google Shape;484;p29" descr="Logo&#10;&#10;Description automatically generated"/>
          <p:cNvPicPr preferRelativeResize="0"/>
          <p:nvPr/>
        </p:nvPicPr>
        <p:blipFill rotWithShape="1">
          <a:blip r:embed="rId3">
            <a:alphaModFix/>
          </a:blip>
          <a:srcRect/>
          <a:stretch/>
        </p:blipFill>
        <p:spPr>
          <a:xfrm>
            <a:off x="10490469" y="4"/>
            <a:ext cx="1701525" cy="850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7"/>
        <p:cNvGrpSpPr/>
        <p:nvPr/>
      </p:nvGrpSpPr>
      <p:grpSpPr>
        <a:xfrm>
          <a:off x="0" y="0"/>
          <a:ext cx="0" cy="0"/>
          <a:chOff x="0" y="0"/>
          <a:chExt cx="0" cy="0"/>
        </a:xfrm>
      </p:grpSpPr>
      <p:sp>
        <p:nvSpPr>
          <p:cNvPr id="108" name="Google Shape;108;p3"/>
          <p:cNvSpPr/>
          <p:nvPr/>
        </p:nvSpPr>
        <p:spPr>
          <a:xfrm>
            <a:off x="0" y="0"/>
            <a:ext cx="12191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 name="Google Shape;109;p3"/>
          <p:cNvSpPr txBox="1">
            <a:spLocks noGrp="1"/>
          </p:cNvSpPr>
          <p:nvPr>
            <p:ph type="title"/>
          </p:nvPr>
        </p:nvSpPr>
        <p:spPr>
          <a:xfrm>
            <a:off x="517889" y="4883544"/>
            <a:ext cx="3876086" cy="155690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Calibri"/>
              <a:buNone/>
            </a:pPr>
            <a:r>
              <a:rPr lang="en-US" sz="3200"/>
              <a:t>Docker images </a:t>
            </a:r>
            <a:endParaRPr/>
          </a:p>
        </p:txBody>
      </p:sp>
      <p:sp>
        <p:nvSpPr>
          <p:cNvPr id="110" name="Google Shape;110;p3"/>
          <p:cNvSpPr/>
          <p:nvPr/>
        </p:nvSpPr>
        <p:spPr>
          <a:xfrm>
            <a:off x="0" y="0"/>
            <a:ext cx="12192000" cy="86584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1" name="Google Shape;111;p3"/>
          <p:cNvSpPr/>
          <p:nvPr/>
        </p:nvSpPr>
        <p:spPr>
          <a:xfrm>
            <a:off x="517889" y="0"/>
            <a:ext cx="11231745" cy="4588184"/>
          </a:xfrm>
          <a:prstGeom prst="rect">
            <a:avLst/>
          </a:prstGeom>
          <a:solidFill>
            <a:schemeClr val="lt1"/>
          </a:solidFill>
          <a:ln>
            <a:noFill/>
          </a:ln>
          <a:effectLst>
            <a:outerShdw blurRad="139700" dist="127000" dir="5400000" algn="t" rotWithShape="0">
              <a:srgbClr val="000000">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 name="Google Shape;112;p3"/>
          <p:cNvSpPr/>
          <p:nvPr/>
        </p:nvSpPr>
        <p:spPr>
          <a:xfrm rot="5400000" flipH="1">
            <a:off x="4001107" y="5661132"/>
            <a:ext cx="1463040" cy="4571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 name="Google Shape;113;p3"/>
          <p:cNvSpPr txBox="1">
            <a:spLocks noGrp="1"/>
          </p:cNvSpPr>
          <p:nvPr>
            <p:ph type="body" idx="1"/>
          </p:nvPr>
        </p:nvSpPr>
        <p:spPr>
          <a:xfrm>
            <a:off x="5162719" y="4883544"/>
            <a:ext cx="6586915" cy="1556907"/>
          </a:xfrm>
          <a:prstGeom prst="rect">
            <a:avLst/>
          </a:prstGeom>
          <a:noFill/>
          <a:ln>
            <a:noFill/>
          </a:ln>
        </p:spPr>
        <p:txBody>
          <a:bodyPr spcFirstLastPara="1" wrap="square" lIns="91425" tIns="45700" rIns="91425" bIns="45700" anchor="ctr" anchorCtr="0">
            <a:normAutofit/>
          </a:bodyPr>
          <a:lstStyle/>
          <a:p>
            <a:pPr marL="228600" lvl="0" indent="-114300" algn="l" rtl="0">
              <a:lnSpc>
                <a:spcPct val="90000"/>
              </a:lnSpc>
              <a:spcBef>
                <a:spcPts val="0"/>
              </a:spcBef>
              <a:spcAft>
                <a:spcPts val="0"/>
              </a:spcAft>
              <a:buClr>
                <a:schemeClr val="dk1"/>
              </a:buClr>
              <a:buSzPts val="1800"/>
              <a:buNone/>
            </a:pPr>
            <a:endParaRPr sz="1800"/>
          </a:p>
        </p:txBody>
      </p:sp>
      <p:pic>
        <p:nvPicPr>
          <p:cNvPr id="114" name="Google Shape;114;p3" descr="Logo&#10;&#10;Description automatically generated"/>
          <p:cNvPicPr preferRelativeResize="0"/>
          <p:nvPr/>
        </p:nvPicPr>
        <p:blipFill rotWithShape="1">
          <a:blip r:embed="rId3">
            <a:alphaModFix/>
          </a:blip>
          <a:srcRect/>
          <a:stretch/>
        </p:blipFill>
        <p:spPr>
          <a:xfrm>
            <a:off x="1824799" y="672209"/>
            <a:ext cx="6947075" cy="34735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pic>
        <p:nvPicPr>
          <p:cNvPr id="489" name="Google Shape;489;p30"/>
          <p:cNvPicPr preferRelativeResize="0"/>
          <p:nvPr/>
        </p:nvPicPr>
        <p:blipFill rotWithShape="1">
          <a:blip r:embed="rId3">
            <a:alphaModFix/>
          </a:blip>
          <a:srcRect/>
          <a:stretch/>
        </p:blipFill>
        <p:spPr>
          <a:xfrm>
            <a:off x="0" y="405593"/>
            <a:ext cx="12192000" cy="895265"/>
          </a:xfrm>
          <a:prstGeom prst="rect">
            <a:avLst/>
          </a:prstGeom>
          <a:noFill/>
          <a:ln>
            <a:noFill/>
          </a:ln>
        </p:spPr>
      </p:pic>
      <p:cxnSp>
        <p:nvCxnSpPr>
          <p:cNvPr id="490" name="Google Shape;490;p30"/>
          <p:cNvCxnSpPr/>
          <p:nvPr/>
        </p:nvCxnSpPr>
        <p:spPr>
          <a:xfrm rot="10800000">
            <a:off x="1313646" y="1056067"/>
            <a:ext cx="1474561" cy="1609673"/>
          </a:xfrm>
          <a:prstGeom prst="straightConnector1">
            <a:avLst/>
          </a:prstGeom>
          <a:noFill/>
          <a:ln w="38100" cap="flat" cmpd="sng">
            <a:solidFill>
              <a:schemeClr val="accent1"/>
            </a:solidFill>
            <a:prstDash val="solid"/>
            <a:miter lim="800000"/>
            <a:headEnd type="none" w="sm" len="sm"/>
            <a:tailEnd type="triangle" w="med" len="med"/>
          </a:ln>
        </p:spPr>
      </p:cxnSp>
      <p:sp>
        <p:nvSpPr>
          <p:cNvPr id="491" name="Google Shape;491;p30"/>
          <p:cNvSpPr/>
          <p:nvPr/>
        </p:nvSpPr>
        <p:spPr>
          <a:xfrm>
            <a:off x="405616" y="2665740"/>
            <a:ext cx="3367894" cy="1996412"/>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Notice here I did not specified the working directory and docker set my home directory to the top level directory (/) by default  </a:t>
            </a:r>
            <a:endParaRPr/>
          </a:p>
        </p:txBody>
      </p:sp>
      <p:cxnSp>
        <p:nvCxnSpPr>
          <p:cNvPr id="492" name="Google Shape;492;p30"/>
          <p:cNvCxnSpPr/>
          <p:nvPr/>
        </p:nvCxnSpPr>
        <p:spPr>
          <a:xfrm rot="10800000">
            <a:off x="7248660" y="938010"/>
            <a:ext cx="1474561" cy="1609673"/>
          </a:xfrm>
          <a:prstGeom prst="straightConnector1">
            <a:avLst/>
          </a:prstGeom>
          <a:noFill/>
          <a:ln w="38100" cap="flat" cmpd="sng">
            <a:solidFill>
              <a:schemeClr val="accent1"/>
            </a:solidFill>
            <a:prstDash val="solid"/>
            <a:miter lim="800000"/>
            <a:headEnd type="none" w="sm" len="sm"/>
            <a:tailEnd type="triangle" w="med" len="med"/>
          </a:ln>
        </p:spPr>
      </p:cxnSp>
      <p:sp>
        <p:nvSpPr>
          <p:cNvPr id="493" name="Google Shape;493;p30"/>
          <p:cNvSpPr/>
          <p:nvPr/>
        </p:nvSpPr>
        <p:spPr>
          <a:xfrm>
            <a:off x="6340630" y="2547683"/>
            <a:ext cx="3367894" cy="1996412"/>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Notice here my current working directory is  ”/home” which is the one I specified on the command </a:t>
            </a:r>
            <a:endParaRPr/>
          </a:p>
        </p:txBody>
      </p:sp>
      <p:pic>
        <p:nvPicPr>
          <p:cNvPr id="494" name="Google Shape;494;p30" descr="Logo&#10;&#10;Description automatically generated"/>
          <p:cNvPicPr preferRelativeResize="0"/>
          <p:nvPr/>
        </p:nvPicPr>
        <p:blipFill rotWithShape="1">
          <a:blip r:embed="rId4">
            <a:alphaModFix/>
          </a:blip>
          <a:srcRect/>
          <a:stretch/>
        </p:blipFill>
        <p:spPr>
          <a:xfrm>
            <a:off x="10490469" y="6007254"/>
            <a:ext cx="1701525" cy="8507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31"/>
          <p:cNvSpPr txBox="1"/>
          <p:nvPr/>
        </p:nvSpPr>
        <p:spPr>
          <a:xfrm>
            <a:off x="553791" y="553792"/>
            <a:ext cx="10637949"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a:solidFill>
                  <a:schemeClr val="dk1"/>
                </a:solidFill>
                <a:latin typeface="Calibri"/>
                <a:ea typeface="Calibri"/>
                <a:cs typeface="Calibri"/>
                <a:sym typeface="Calibri"/>
              </a:rPr>
              <a:t>Assigning a Port Mapping to a  Docker Container</a:t>
            </a:r>
            <a:endParaRPr/>
          </a:p>
          <a:p>
            <a:pPr marL="0" marR="0" lvl="0" indent="0" algn="l" rtl="0">
              <a:spcBef>
                <a:spcPts val="0"/>
              </a:spcBef>
              <a:spcAft>
                <a:spcPts val="0"/>
              </a:spcAft>
              <a:buNone/>
            </a:pPr>
            <a:endParaRPr sz="4000">
              <a:solidFill>
                <a:schemeClr val="dk1"/>
              </a:solidFill>
              <a:latin typeface="Calibri"/>
              <a:ea typeface="Calibri"/>
              <a:cs typeface="Calibri"/>
              <a:sym typeface="Calibri"/>
            </a:endParaRPr>
          </a:p>
        </p:txBody>
      </p:sp>
      <p:sp>
        <p:nvSpPr>
          <p:cNvPr id="500" name="Google Shape;500;p31"/>
          <p:cNvSpPr txBox="1"/>
          <p:nvPr/>
        </p:nvSpPr>
        <p:spPr>
          <a:xfrm>
            <a:off x="450761" y="2021983"/>
            <a:ext cx="10431887" cy="23083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Port mapping is used to access the services running inside a Docker container. We open a host port to give us access to a corresponding open port inside the Docker container. Then, all the requests that are made to the host port can be redirected into the Docker container.</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Port mapping makes the processes inside the container available from the outside.</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While running a new Docker container, we can assign the port mapping in the </a:t>
            </a:r>
            <a:r>
              <a:rPr lang="en-US" sz="1800" b="1" i="1">
                <a:solidFill>
                  <a:schemeClr val="dk1"/>
                </a:solidFill>
                <a:highlight>
                  <a:srgbClr val="FFFF00"/>
                </a:highlight>
                <a:latin typeface="Calibri"/>
                <a:ea typeface="Calibri"/>
                <a:cs typeface="Calibri"/>
                <a:sym typeface="Calibri"/>
              </a:rPr>
              <a:t>docker run </a:t>
            </a:r>
            <a:r>
              <a:rPr lang="en-US" sz="1800">
                <a:solidFill>
                  <a:schemeClr val="dk1"/>
                </a:solidFill>
                <a:latin typeface="Calibri"/>
                <a:ea typeface="Calibri"/>
                <a:cs typeface="Calibri"/>
                <a:sym typeface="Calibri"/>
              </a:rPr>
              <a:t>command using the </a:t>
            </a:r>
            <a:r>
              <a:rPr lang="en-US" sz="1800" b="1" i="1">
                <a:solidFill>
                  <a:schemeClr val="dk1"/>
                </a:solidFill>
                <a:highlight>
                  <a:srgbClr val="FFFF00"/>
                </a:highlight>
                <a:latin typeface="Calibri"/>
                <a:ea typeface="Calibri"/>
                <a:cs typeface="Calibri"/>
                <a:sym typeface="Calibri"/>
              </a:rPr>
              <a:t>-p</a:t>
            </a:r>
            <a:r>
              <a:rPr lang="en-US" sz="1800" b="1">
                <a:solidFill>
                  <a:schemeClr val="dk1"/>
                </a:solidFill>
                <a:highlight>
                  <a:srgbClr val="FFFF00"/>
                </a:highlight>
                <a:latin typeface="Calibri"/>
                <a:ea typeface="Calibri"/>
                <a:cs typeface="Calibri"/>
                <a:sym typeface="Calibri"/>
              </a:rPr>
              <a:t> </a:t>
            </a:r>
            <a:r>
              <a:rPr lang="en-US" sz="1800">
                <a:solidFill>
                  <a:schemeClr val="dk1"/>
                </a:solidFill>
                <a:latin typeface="Calibri"/>
                <a:ea typeface="Calibri"/>
                <a:cs typeface="Calibri"/>
                <a:sym typeface="Calibri"/>
              </a:rPr>
              <a:t>option</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501" name="Google Shape;501;p31" descr="Logo&#10;&#10;Description automatically generated"/>
          <p:cNvPicPr preferRelativeResize="0"/>
          <p:nvPr/>
        </p:nvPicPr>
        <p:blipFill rotWithShape="1">
          <a:blip r:embed="rId3">
            <a:alphaModFix/>
          </a:blip>
          <a:srcRect/>
          <a:stretch/>
        </p:blipFill>
        <p:spPr>
          <a:xfrm>
            <a:off x="10490469" y="4"/>
            <a:ext cx="1701525" cy="8507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32"/>
          <p:cNvSpPr txBox="1">
            <a:spLocks noGrp="1"/>
          </p:cNvSpPr>
          <p:nvPr>
            <p:ph type="ctrTitle"/>
          </p:nvPr>
        </p:nvSpPr>
        <p:spPr>
          <a:xfrm>
            <a:off x="167125" y="125149"/>
            <a:ext cx="10344807" cy="794774"/>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800"/>
              <a:buFont typeface="Calibri"/>
              <a:buNone/>
            </a:pPr>
            <a:r>
              <a:rPr lang="en-US" sz="2800"/>
              <a:t>Run containers in interactive mode and open a port </a:t>
            </a:r>
            <a:endParaRPr/>
          </a:p>
        </p:txBody>
      </p:sp>
      <p:sp>
        <p:nvSpPr>
          <p:cNvPr id="507" name="Google Shape;507;p32"/>
          <p:cNvSpPr/>
          <p:nvPr/>
        </p:nvSpPr>
        <p:spPr>
          <a:xfrm>
            <a:off x="8899301" y="1122185"/>
            <a:ext cx="3014730" cy="5544102"/>
          </a:xfrm>
          <a:prstGeom prst="roundRect">
            <a:avLst>
              <a:gd name="adj" fmla="val 16667"/>
            </a:avLst>
          </a:prstGeom>
          <a:solidFill>
            <a:schemeClr val="lt1">
              <a:alpha val="92941"/>
            </a:schemeClr>
          </a:solidFill>
          <a:ln w="984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 </a:t>
            </a:r>
            <a:r>
              <a:rPr lang="en-US" sz="1600" b="1">
                <a:solidFill>
                  <a:srgbClr val="FF0000"/>
                </a:solidFill>
                <a:latin typeface="Calibri"/>
                <a:ea typeface="Calibri"/>
                <a:cs typeface="Calibri"/>
                <a:sym typeface="Calibri"/>
              </a:rPr>
              <a:t>-p </a:t>
            </a:r>
            <a:r>
              <a:rPr lang="en-US" sz="1600">
                <a:solidFill>
                  <a:schemeClr val="dk1"/>
                </a:solidFill>
                <a:latin typeface="Calibri"/>
                <a:ea typeface="Calibri"/>
                <a:cs typeface="Calibri"/>
                <a:sym typeface="Calibri"/>
              </a:rPr>
              <a:t>telling docker you want to map to a port inside a container</a:t>
            </a:r>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b="1">
                <a:solidFill>
                  <a:schemeClr val="dk1"/>
                </a:solidFill>
                <a:highlight>
                  <a:srgbClr val="FFFF00"/>
                </a:highlight>
                <a:latin typeface="Calibri"/>
                <a:ea typeface="Calibri"/>
                <a:cs typeface="Calibri"/>
                <a:sym typeface="Calibri"/>
              </a:rPr>
              <a:t>87</a:t>
            </a:r>
            <a:r>
              <a:rPr lang="en-US" sz="1600">
                <a:solidFill>
                  <a:schemeClr val="dk1"/>
                </a:solidFill>
                <a:latin typeface="Calibri"/>
                <a:ea typeface="Calibri"/>
                <a:cs typeface="Calibri"/>
                <a:sym typeface="Calibri"/>
              </a:rPr>
              <a:t> port on your VM that you want to map with another port inside the container </a:t>
            </a:r>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b="1">
                <a:solidFill>
                  <a:schemeClr val="dk1"/>
                </a:solidFill>
                <a:highlight>
                  <a:srgbClr val="FFFF00"/>
                </a:highlight>
                <a:latin typeface="Calibri"/>
                <a:ea typeface="Calibri"/>
                <a:cs typeface="Calibri"/>
                <a:sym typeface="Calibri"/>
              </a:rPr>
              <a:t>80</a:t>
            </a:r>
            <a:r>
              <a:rPr lang="en-US" sz="1600">
                <a:solidFill>
                  <a:schemeClr val="dk1"/>
                </a:solidFill>
                <a:latin typeface="Calibri"/>
                <a:ea typeface="Calibri"/>
                <a:cs typeface="Calibri"/>
                <a:sym typeface="Calibri"/>
              </a:rPr>
              <a:t> port exposed inside the container that you want to map with another port on your virtual machine </a:t>
            </a:r>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508" name="Google Shape;508;p32"/>
          <p:cNvSpPr/>
          <p:nvPr/>
        </p:nvSpPr>
        <p:spPr>
          <a:xfrm>
            <a:off x="713876" y="4184786"/>
            <a:ext cx="460155" cy="487017"/>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1</a:t>
            </a:r>
            <a:endParaRPr/>
          </a:p>
        </p:txBody>
      </p:sp>
      <p:cxnSp>
        <p:nvCxnSpPr>
          <p:cNvPr id="509" name="Google Shape;509;p32"/>
          <p:cNvCxnSpPr>
            <a:stCxn id="508" idx="5"/>
          </p:cNvCxnSpPr>
          <p:nvPr/>
        </p:nvCxnSpPr>
        <p:spPr>
          <a:xfrm>
            <a:off x="1106643" y="4600481"/>
            <a:ext cx="915300" cy="604800"/>
          </a:xfrm>
          <a:prstGeom prst="straightConnector1">
            <a:avLst/>
          </a:prstGeom>
          <a:noFill/>
          <a:ln w="38100" cap="flat" cmpd="sng">
            <a:solidFill>
              <a:schemeClr val="accent1"/>
            </a:solidFill>
            <a:prstDash val="solid"/>
            <a:miter lim="800000"/>
            <a:headEnd type="none" w="sm" len="sm"/>
            <a:tailEnd type="triangle" w="med" len="med"/>
          </a:ln>
        </p:spPr>
      </p:cxnSp>
      <p:sp>
        <p:nvSpPr>
          <p:cNvPr id="510" name="Google Shape;510;p32"/>
          <p:cNvSpPr/>
          <p:nvPr/>
        </p:nvSpPr>
        <p:spPr>
          <a:xfrm>
            <a:off x="1740478" y="3875753"/>
            <a:ext cx="460155" cy="487017"/>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2</a:t>
            </a:r>
            <a:endParaRPr/>
          </a:p>
        </p:txBody>
      </p:sp>
      <p:cxnSp>
        <p:nvCxnSpPr>
          <p:cNvPr id="511" name="Google Shape;511;p32"/>
          <p:cNvCxnSpPr/>
          <p:nvPr/>
        </p:nvCxnSpPr>
        <p:spPr>
          <a:xfrm>
            <a:off x="2133245" y="4226519"/>
            <a:ext cx="120588" cy="962440"/>
          </a:xfrm>
          <a:prstGeom prst="straightConnector1">
            <a:avLst/>
          </a:prstGeom>
          <a:noFill/>
          <a:ln w="38100" cap="flat" cmpd="sng">
            <a:solidFill>
              <a:schemeClr val="accent1"/>
            </a:solidFill>
            <a:prstDash val="solid"/>
            <a:miter lim="800000"/>
            <a:headEnd type="none" w="sm" len="sm"/>
            <a:tailEnd type="triangle" w="med" len="med"/>
          </a:ln>
        </p:spPr>
      </p:cxnSp>
      <p:sp>
        <p:nvSpPr>
          <p:cNvPr id="512" name="Google Shape;512;p32"/>
          <p:cNvSpPr txBox="1"/>
          <p:nvPr/>
        </p:nvSpPr>
        <p:spPr>
          <a:xfrm>
            <a:off x="277967" y="5188959"/>
            <a:ext cx="6407037"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highlight>
                  <a:srgbClr val="FFFF00"/>
                </a:highlight>
                <a:latin typeface="Calibri"/>
                <a:ea typeface="Calibri"/>
                <a:cs typeface="Calibri"/>
                <a:sym typeface="Calibri"/>
              </a:rPr>
              <a:t>$ docker run  -it  -p 87:80 nginx  bash</a:t>
            </a:r>
            <a:endParaRPr/>
          </a:p>
          <a:p>
            <a:pPr marL="0" marR="0" lvl="0" indent="0" algn="l" rtl="0">
              <a:spcBef>
                <a:spcPts val="0"/>
              </a:spcBef>
              <a:spcAft>
                <a:spcPts val="0"/>
              </a:spcAft>
              <a:buNone/>
            </a:pPr>
            <a:r>
              <a:rPr lang="en-US" sz="1800">
                <a:solidFill>
                  <a:schemeClr val="dk1"/>
                </a:solidFill>
                <a:highlight>
                  <a:srgbClr val="FFFF00"/>
                </a:highlight>
                <a:latin typeface="Calibri"/>
                <a:ea typeface="Calibri"/>
                <a:cs typeface="Calibri"/>
                <a:sym typeface="Calibri"/>
              </a:rPr>
              <a:t>$ docker run -it  -p 50:80 -p 89:8080  ubuntu:20.04 bash</a:t>
            </a:r>
            <a:endParaRPr/>
          </a:p>
          <a:p>
            <a:pPr marL="0" marR="0" lvl="0" indent="0" algn="l" rtl="0">
              <a:spcBef>
                <a:spcPts val="0"/>
              </a:spcBef>
              <a:spcAft>
                <a:spcPts val="0"/>
              </a:spcAft>
              <a:buNone/>
            </a:pPr>
            <a:endParaRPr sz="18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3" name="Google Shape;513;p32"/>
          <p:cNvSpPr txBox="1"/>
          <p:nvPr/>
        </p:nvSpPr>
        <p:spPr>
          <a:xfrm>
            <a:off x="67698" y="1038358"/>
            <a:ext cx="8599783"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highlight>
                  <a:srgbClr val="FFFF00"/>
                </a:highlight>
                <a:latin typeface="Calibri"/>
                <a:ea typeface="Calibri"/>
                <a:cs typeface="Calibri"/>
                <a:sym typeface="Calibri"/>
              </a:rPr>
              <a:t>$ docker run –it  -p [port on your VM]=[port inside the container ] [repository]:[image tag] [command]</a:t>
            </a:r>
            <a:endParaRPr/>
          </a:p>
          <a:p>
            <a:pPr marL="0" marR="0" lvl="0" indent="0" algn="l" rtl="0">
              <a:spcBef>
                <a:spcPts val="0"/>
              </a:spcBef>
              <a:spcAft>
                <a:spcPts val="0"/>
              </a:spcAft>
              <a:buNone/>
            </a:pPr>
            <a:endParaRPr sz="16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endParaRPr sz="16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r>
              <a:rPr lang="en-US" sz="1600">
                <a:solidFill>
                  <a:srgbClr val="FF0000"/>
                </a:solidFill>
                <a:highlight>
                  <a:srgbClr val="FFFF00"/>
                </a:highlight>
                <a:latin typeface="Calibri"/>
                <a:ea typeface="Calibri"/>
                <a:cs typeface="Calibri"/>
                <a:sym typeface="Calibri"/>
              </a:rPr>
              <a:t>Docker will map a port from your VM to a port  inside the container </a:t>
            </a:r>
            <a:endParaRPr/>
          </a:p>
        </p:txBody>
      </p:sp>
      <p:sp>
        <p:nvSpPr>
          <p:cNvPr id="514" name="Google Shape;514;p32"/>
          <p:cNvSpPr/>
          <p:nvPr/>
        </p:nvSpPr>
        <p:spPr>
          <a:xfrm>
            <a:off x="558251" y="6104238"/>
            <a:ext cx="4829295" cy="667265"/>
          </a:xfrm>
          <a:prstGeom prst="round2SameRect">
            <a:avLst>
              <a:gd name="adj1" fmla="val 16667"/>
              <a:gd name="adj2" fmla="val 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PS: you can open multiple ports  at the same time </a:t>
            </a:r>
            <a:endParaRPr/>
          </a:p>
        </p:txBody>
      </p:sp>
      <p:sp>
        <p:nvSpPr>
          <p:cNvPr id="515" name="Google Shape;515;p32"/>
          <p:cNvSpPr/>
          <p:nvPr/>
        </p:nvSpPr>
        <p:spPr>
          <a:xfrm>
            <a:off x="3013117" y="3506289"/>
            <a:ext cx="460155" cy="487017"/>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3</a:t>
            </a:r>
            <a:endParaRPr/>
          </a:p>
        </p:txBody>
      </p:sp>
      <p:cxnSp>
        <p:nvCxnSpPr>
          <p:cNvPr id="516" name="Google Shape;516;p32"/>
          <p:cNvCxnSpPr/>
          <p:nvPr/>
        </p:nvCxnSpPr>
        <p:spPr>
          <a:xfrm flipH="1">
            <a:off x="2588460" y="3857055"/>
            <a:ext cx="817424" cy="1308324"/>
          </a:xfrm>
          <a:prstGeom prst="straightConnector1">
            <a:avLst/>
          </a:prstGeom>
          <a:noFill/>
          <a:ln w="38100" cap="flat" cmpd="sng">
            <a:solidFill>
              <a:schemeClr val="accent1"/>
            </a:solidFill>
            <a:prstDash val="solid"/>
            <a:miter lim="800000"/>
            <a:headEnd type="none" w="sm" len="sm"/>
            <a:tailEnd type="triangle" w="med" len="med"/>
          </a:ln>
        </p:spPr>
      </p:cxnSp>
      <p:pic>
        <p:nvPicPr>
          <p:cNvPr id="517" name="Google Shape;517;p32" descr="Logo&#10;&#10;Description automatically generated"/>
          <p:cNvPicPr preferRelativeResize="0"/>
          <p:nvPr/>
        </p:nvPicPr>
        <p:blipFill rotWithShape="1">
          <a:blip r:embed="rId3">
            <a:alphaModFix/>
          </a:blip>
          <a:srcRect/>
          <a:stretch/>
        </p:blipFill>
        <p:spPr>
          <a:xfrm>
            <a:off x="10490469" y="4"/>
            <a:ext cx="1701525" cy="8507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3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a:t>Using multiple arguments on interactive mode </a:t>
            </a:r>
            <a:endParaRPr/>
          </a:p>
        </p:txBody>
      </p:sp>
      <p:sp>
        <p:nvSpPr>
          <p:cNvPr id="523" name="Google Shape;523;p33"/>
          <p:cNvSpPr/>
          <p:nvPr/>
        </p:nvSpPr>
        <p:spPr>
          <a:xfrm>
            <a:off x="605307" y="4031087"/>
            <a:ext cx="10650828" cy="2537138"/>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All arguments can be used at once under a single command in docker </a:t>
            </a:r>
            <a:endParaRPr/>
          </a:p>
        </p:txBody>
      </p:sp>
      <p:pic>
        <p:nvPicPr>
          <p:cNvPr id="524" name="Google Shape;524;p33" descr="Logo&#10;&#10;Description automatically generated"/>
          <p:cNvPicPr preferRelativeResize="0"/>
          <p:nvPr/>
        </p:nvPicPr>
        <p:blipFill rotWithShape="1">
          <a:blip r:embed="rId3">
            <a:alphaModFix/>
          </a:blip>
          <a:srcRect/>
          <a:stretch/>
        </p:blipFill>
        <p:spPr>
          <a:xfrm>
            <a:off x="10490469" y="4"/>
            <a:ext cx="1701525" cy="8507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34"/>
          <p:cNvSpPr txBox="1"/>
          <p:nvPr/>
        </p:nvSpPr>
        <p:spPr>
          <a:xfrm>
            <a:off x="0" y="2743200"/>
            <a:ext cx="1219200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 $ </a:t>
            </a:r>
            <a:r>
              <a:rPr lang="en-US" sz="2000" b="1">
                <a:solidFill>
                  <a:schemeClr val="dk1"/>
                </a:solidFill>
                <a:latin typeface="Calibri"/>
                <a:ea typeface="Calibri"/>
                <a:cs typeface="Calibri"/>
                <a:sym typeface="Calibri"/>
              </a:rPr>
              <a:t>docker run -it  --name  devops -w /home -e DEVOPS=money -v $PWD:/vol -p 85:81   nginx bash   </a:t>
            </a:r>
            <a:endParaRPr sz="1400" b="1">
              <a:solidFill>
                <a:schemeClr val="dk1"/>
              </a:solidFill>
              <a:latin typeface="Calibri"/>
              <a:ea typeface="Calibri"/>
              <a:cs typeface="Calibri"/>
              <a:sym typeface="Calibri"/>
            </a:endParaRPr>
          </a:p>
        </p:txBody>
      </p:sp>
      <p:pic>
        <p:nvPicPr>
          <p:cNvPr id="530" name="Google Shape;530;p34" descr="Logo&#10;&#10;Description automatically generated"/>
          <p:cNvPicPr preferRelativeResize="0"/>
          <p:nvPr/>
        </p:nvPicPr>
        <p:blipFill rotWithShape="1">
          <a:blip r:embed="rId3">
            <a:alphaModFix/>
          </a:blip>
          <a:srcRect/>
          <a:stretch/>
        </p:blipFill>
        <p:spPr>
          <a:xfrm>
            <a:off x="10490469" y="4"/>
            <a:ext cx="1701525" cy="8507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5"/>
          <p:cNvSpPr txBox="1">
            <a:spLocks noGrp="1"/>
          </p:cNvSpPr>
          <p:nvPr>
            <p:ph type="ctrTitle"/>
          </p:nvPr>
        </p:nvSpPr>
        <p:spPr>
          <a:xfrm>
            <a:off x="244699" y="1122362"/>
            <a:ext cx="10423301" cy="5046617"/>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b="1"/>
              <a:t>Docker detached mode (-d)</a:t>
            </a:r>
            <a:br>
              <a:rPr lang="en-US" b="1"/>
            </a:br>
            <a:r>
              <a:rPr lang="en-US"/>
              <a:t>Detached mode, shown by the option </a:t>
            </a:r>
            <a:r>
              <a:rPr lang="en-US">
                <a:highlight>
                  <a:srgbClr val="FFFF00"/>
                </a:highlight>
              </a:rPr>
              <a:t>--detach </a:t>
            </a:r>
            <a:r>
              <a:rPr lang="en-US"/>
              <a:t>or </a:t>
            </a:r>
            <a:r>
              <a:rPr lang="en-US">
                <a:highlight>
                  <a:srgbClr val="FFFF00"/>
                </a:highlight>
              </a:rPr>
              <a:t>-d</a:t>
            </a:r>
            <a:r>
              <a:rPr lang="en-US"/>
              <a:t>, means that a Docker container runs in the background of your terminal. It does not receive input or display output.</a:t>
            </a:r>
            <a:endParaRPr/>
          </a:p>
        </p:txBody>
      </p:sp>
      <p:pic>
        <p:nvPicPr>
          <p:cNvPr id="536" name="Google Shape;536;p35" descr="Logo&#10;&#10;Description automatically generated"/>
          <p:cNvPicPr preferRelativeResize="0"/>
          <p:nvPr/>
        </p:nvPicPr>
        <p:blipFill rotWithShape="1">
          <a:blip r:embed="rId3">
            <a:alphaModFix/>
          </a:blip>
          <a:srcRect/>
          <a:stretch/>
        </p:blipFill>
        <p:spPr>
          <a:xfrm>
            <a:off x="10490469" y="4"/>
            <a:ext cx="1701525" cy="8507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36"/>
          <p:cNvSpPr txBox="1">
            <a:spLocks noGrp="1"/>
          </p:cNvSpPr>
          <p:nvPr>
            <p:ph type="ctrTitle"/>
          </p:nvPr>
        </p:nvSpPr>
        <p:spPr>
          <a:xfrm>
            <a:off x="334850" y="452662"/>
            <a:ext cx="10358907" cy="417085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a:t>In other words </a:t>
            </a:r>
            <a:r>
              <a:rPr lang="en-US">
                <a:highlight>
                  <a:srgbClr val="FFFF00"/>
                </a:highlight>
              </a:rPr>
              <a:t>detach mode </a:t>
            </a:r>
            <a:r>
              <a:rPr lang="en-US"/>
              <a:t>means that docker will not log or or take you inside the container when it start </a:t>
            </a:r>
            <a:endParaRPr/>
          </a:p>
        </p:txBody>
      </p:sp>
      <p:sp>
        <p:nvSpPr>
          <p:cNvPr id="542" name="Google Shape;542;p36"/>
          <p:cNvSpPr txBox="1"/>
          <p:nvPr/>
        </p:nvSpPr>
        <p:spPr>
          <a:xfrm>
            <a:off x="824247" y="4826675"/>
            <a:ext cx="10148553"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  docker run -d --name devops nginx bash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docker run -d -e DEVOPS=money nginx bash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docker run -d -v $PWD:/vol nginx bash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docker run -d -p 85:81 nginx bash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docker run -d --name devops -w /home -e DEVOPS=money -v $PWD:/vol -p 85:81 nginx bash </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543" name="Google Shape;543;p36" descr="Logo&#10;&#10;Description automatically generated"/>
          <p:cNvPicPr preferRelativeResize="0"/>
          <p:nvPr/>
        </p:nvPicPr>
        <p:blipFill rotWithShape="1">
          <a:blip r:embed="rId3">
            <a:alphaModFix/>
          </a:blip>
          <a:srcRect/>
          <a:stretch/>
        </p:blipFill>
        <p:spPr>
          <a:xfrm>
            <a:off x="10490469" y="4"/>
            <a:ext cx="1701525" cy="8507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37"/>
          <p:cNvSpPr txBox="1"/>
          <p:nvPr/>
        </p:nvSpPr>
        <p:spPr>
          <a:xfrm>
            <a:off x="0" y="2743200"/>
            <a:ext cx="1219200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 $ </a:t>
            </a:r>
            <a:r>
              <a:rPr lang="en-US" sz="2000" b="1">
                <a:solidFill>
                  <a:schemeClr val="dk1"/>
                </a:solidFill>
                <a:latin typeface="Calibri"/>
                <a:ea typeface="Calibri"/>
                <a:cs typeface="Calibri"/>
                <a:sym typeface="Calibri"/>
              </a:rPr>
              <a:t>docker run -d  --name  devops -w /home -e DEVOPS=money -v $PWD:/vol -p 85:81   nginx bash   </a:t>
            </a:r>
            <a:endParaRPr sz="1400" b="1">
              <a:solidFill>
                <a:schemeClr val="dk1"/>
              </a:solidFill>
              <a:latin typeface="Calibri"/>
              <a:ea typeface="Calibri"/>
              <a:cs typeface="Calibri"/>
              <a:sym typeface="Calibri"/>
            </a:endParaRPr>
          </a:p>
        </p:txBody>
      </p:sp>
      <p:pic>
        <p:nvPicPr>
          <p:cNvPr id="549" name="Google Shape;549;p37" descr="Logo&#10;&#10;Description automatically generated"/>
          <p:cNvPicPr preferRelativeResize="0"/>
          <p:nvPr/>
        </p:nvPicPr>
        <p:blipFill rotWithShape="1">
          <a:blip r:embed="rId3">
            <a:alphaModFix/>
          </a:blip>
          <a:srcRect/>
          <a:stretch/>
        </p:blipFill>
        <p:spPr>
          <a:xfrm>
            <a:off x="10490469" y="4"/>
            <a:ext cx="1701525" cy="8507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pic>
        <p:nvPicPr>
          <p:cNvPr id="554" name="Google Shape;554;p38"/>
          <p:cNvPicPr preferRelativeResize="0"/>
          <p:nvPr/>
        </p:nvPicPr>
        <p:blipFill rotWithShape="1">
          <a:blip r:embed="rId3">
            <a:alphaModFix/>
          </a:blip>
          <a:srcRect/>
          <a:stretch/>
        </p:blipFill>
        <p:spPr>
          <a:xfrm>
            <a:off x="0" y="298445"/>
            <a:ext cx="12192000" cy="1186832"/>
          </a:xfrm>
          <a:prstGeom prst="rect">
            <a:avLst/>
          </a:prstGeom>
          <a:noFill/>
          <a:ln>
            <a:noFill/>
          </a:ln>
        </p:spPr>
      </p:pic>
      <p:cxnSp>
        <p:nvCxnSpPr>
          <p:cNvPr id="555" name="Google Shape;555;p38"/>
          <p:cNvCxnSpPr/>
          <p:nvPr/>
        </p:nvCxnSpPr>
        <p:spPr>
          <a:xfrm rot="10800000">
            <a:off x="7965583" y="645770"/>
            <a:ext cx="1429555" cy="492181"/>
          </a:xfrm>
          <a:prstGeom prst="straightConnector1">
            <a:avLst/>
          </a:prstGeom>
          <a:noFill/>
          <a:ln w="38100" cap="flat" cmpd="sng">
            <a:solidFill>
              <a:schemeClr val="accent1"/>
            </a:solidFill>
            <a:prstDash val="solid"/>
            <a:miter lim="800000"/>
            <a:headEnd type="none" w="sm" len="sm"/>
            <a:tailEnd type="triangle" w="med" len="med"/>
          </a:ln>
        </p:spPr>
      </p:cxnSp>
      <p:sp>
        <p:nvSpPr>
          <p:cNvPr id="556" name="Google Shape;556;p38"/>
          <p:cNvSpPr/>
          <p:nvPr/>
        </p:nvSpPr>
        <p:spPr>
          <a:xfrm>
            <a:off x="6690574" y="1137951"/>
            <a:ext cx="3979572" cy="476767"/>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command</a:t>
            </a:r>
            <a:endParaRPr/>
          </a:p>
        </p:txBody>
      </p:sp>
      <p:cxnSp>
        <p:nvCxnSpPr>
          <p:cNvPr id="557" name="Google Shape;557;p38"/>
          <p:cNvCxnSpPr/>
          <p:nvPr/>
        </p:nvCxnSpPr>
        <p:spPr>
          <a:xfrm rot="10800000">
            <a:off x="4001290" y="800981"/>
            <a:ext cx="2094710" cy="1303495"/>
          </a:xfrm>
          <a:prstGeom prst="straightConnector1">
            <a:avLst/>
          </a:prstGeom>
          <a:noFill/>
          <a:ln w="38100" cap="flat" cmpd="sng">
            <a:solidFill>
              <a:schemeClr val="accent1"/>
            </a:solidFill>
            <a:prstDash val="solid"/>
            <a:miter lim="800000"/>
            <a:headEnd type="none" w="sm" len="sm"/>
            <a:tailEnd type="triangle" w="med" len="med"/>
          </a:ln>
        </p:spPr>
      </p:cxnSp>
      <p:sp>
        <p:nvSpPr>
          <p:cNvPr id="558" name="Google Shape;558;p38"/>
          <p:cNvSpPr/>
          <p:nvPr/>
        </p:nvSpPr>
        <p:spPr>
          <a:xfrm>
            <a:off x="5637853" y="2013611"/>
            <a:ext cx="2094710" cy="974776"/>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The container was created  and there is the container ID </a:t>
            </a:r>
            <a:endParaRPr/>
          </a:p>
        </p:txBody>
      </p:sp>
      <p:cxnSp>
        <p:nvCxnSpPr>
          <p:cNvPr id="559" name="Google Shape;559;p38"/>
          <p:cNvCxnSpPr/>
          <p:nvPr/>
        </p:nvCxnSpPr>
        <p:spPr>
          <a:xfrm rot="10800000">
            <a:off x="1640356" y="1017431"/>
            <a:ext cx="1669514" cy="1970956"/>
          </a:xfrm>
          <a:prstGeom prst="straightConnector1">
            <a:avLst/>
          </a:prstGeom>
          <a:noFill/>
          <a:ln w="38100" cap="flat" cmpd="sng">
            <a:solidFill>
              <a:schemeClr val="accent1"/>
            </a:solidFill>
            <a:prstDash val="solid"/>
            <a:miter lim="800000"/>
            <a:headEnd type="none" w="sm" len="sm"/>
            <a:tailEnd type="triangle" w="med" len="med"/>
          </a:ln>
        </p:spPr>
      </p:cxnSp>
      <p:sp>
        <p:nvSpPr>
          <p:cNvPr id="560" name="Google Shape;560;p38"/>
          <p:cNvSpPr/>
          <p:nvPr/>
        </p:nvSpPr>
        <p:spPr>
          <a:xfrm>
            <a:off x="2704818" y="2988387"/>
            <a:ext cx="1601019" cy="440613"/>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Notice that I am still inside my VM</a:t>
            </a:r>
            <a:endParaRPr/>
          </a:p>
        </p:txBody>
      </p:sp>
      <p:sp>
        <p:nvSpPr>
          <p:cNvPr id="561" name="Google Shape;561;p38"/>
          <p:cNvSpPr/>
          <p:nvPr/>
        </p:nvSpPr>
        <p:spPr>
          <a:xfrm>
            <a:off x="1068946" y="4340180"/>
            <a:ext cx="9028091" cy="1918952"/>
          </a:xfrm>
          <a:prstGeom prst="round2SameRect">
            <a:avLst>
              <a:gd name="adj1" fmla="val 16667"/>
              <a:gd name="adj2" fmla="val 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As we can all see the –d flag will create the container but will not log or take you inside the container </a:t>
            </a:r>
            <a:endParaRPr/>
          </a:p>
        </p:txBody>
      </p:sp>
      <p:pic>
        <p:nvPicPr>
          <p:cNvPr id="562" name="Google Shape;562;p38" descr="Logo&#10;&#10;Description automatically generated"/>
          <p:cNvPicPr preferRelativeResize="0"/>
          <p:nvPr/>
        </p:nvPicPr>
        <p:blipFill rotWithShape="1">
          <a:blip r:embed="rId4">
            <a:alphaModFix/>
          </a:blip>
          <a:srcRect/>
          <a:stretch/>
        </p:blipFill>
        <p:spPr>
          <a:xfrm>
            <a:off x="10490469" y="6007254"/>
            <a:ext cx="1701525" cy="8507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39"/>
          <p:cNvSpPr txBox="1">
            <a:spLocks noGrp="1"/>
          </p:cNvSpPr>
          <p:nvPr>
            <p:ph type="ctrTitle"/>
          </p:nvPr>
        </p:nvSpPr>
        <p:spPr>
          <a:xfrm>
            <a:off x="244699" y="309094"/>
            <a:ext cx="10423301" cy="5859886"/>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4000"/>
              <a:buFont typeface="Calibri"/>
              <a:buNone/>
            </a:pPr>
            <a:r>
              <a:rPr lang="en-US" sz="4000" b="1"/>
              <a:t>Docker interactive detached mode (-itd)</a:t>
            </a:r>
            <a:br>
              <a:rPr lang="en-US" sz="4000" b="1"/>
            </a:br>
            <a:r>
              <a:rPr lang="en-US" sz="4000"/>
              <a:t>Detached mode, shown by the option </a:t>
            </a:r>
            <a:r>
              <a:rPr lang="en-US" sz="4000">
                <a:highlight>
                  <a:srgbClr val="FFFF00"/>
                </a:highlight>
              </a:rPr>
              <a:t>--detach </a:t>
            </a:r>
            <a:r>
              <a:rPr lang="en-US" sz="4000"/>
              <a:t>or </a:t>
            </a:r>
            <a:r>
              <a:rPr lang="en-US" sz="4000">
                <a:highlight>
                  <a:srgbClr val="FFFF00"/>
                </a:highlight>
              </a:rPr>
              <a:t>-itd</a:t>
            </a:r>
            <a:r>
              <a:rPr lang="en-US" sz="4000"/>
              <a:t>, means that a Docker container runs in the background of your terminal but with an attache terminal which we can ssh inside the container late, but  It does not receive input or display output.</a:t>
            </a:r>
            <a:endParaRPr/>
          </a:p>
        </p:txBody>
      </p:sp>
      <p:pic>
        <p:nvPicPr>
          <p:cNvPr id="568" name="Google Shape;568;p39" descr="Logo&#10;&#10;Description automatically generated"/>
          <p:cNvPicPr preferRelativeResize="0"/>
          <p:nvPr/>
        </p:nvPicPr>
        <p:blipFill rotWithShape="1">
          <a:blip r:embed="rId3">
            <a:alphaModFix/>
          </a:blip>
          <a:srcRect/>
          <a:stretch/>
        </p:blipFill>
        <p:spPr>
          <a:xfrm>
            <a:off x="10490469" y="4"/>
            <a:ext cx="1701525" cy="850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What is a Docker image </a:t>
            </a:r>
            <a:endParaRPr/>
          </a:p>
        </p:txBody>
      </p:sp>
      <p:sp>
        <p:nvSpPr>
          <p:cNvPr id="120" name="Google Shape;120;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A Docker image is a read-only template that contains a set of instructions for creating a container that can run on the Docker platform. It provides a convenient way to package up applications and preconfigured server environments, which you can use for your own private use or share publicly with other Docker users. Docker images are also the starting point for anyone using Docker for the first time.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40"/>
          <p:cNvSpPr txBox="1">
            <a:spLocks noGrp="1"/>
          </p:cNvSpPr>
          <p:nvPr>
            <p:ph type="ctrTitle"/>
          </p:nvPr>
        </p:nvSpPr>
        <p:spPr>
          <a:xfrm>
            <a:off x="334850" y="452662"/>
            <a:ext cx="10358907" cy="4170854"/>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4400"/>
              <a:buFont typeface="Calibri"/>
              <a:buNone/>
            </a:pPr>
            <a:r>
              <a:rPr lang="en-US" sz="4400"/>
              <a:t>In other words </a:t>
            </a:r>
            <a:r>
              <a:rPr lang="en-US" sz="4400">
                <a:highlight>
                  <a:srgbClr val="FFFF00"/>
                </a:highlight>
              </a:rPr>
              <a:t>interactive</a:t>
            </a:r>
            <a:r>
              <a:rPr lang="en-US" sz="4400"/>
              <a:t> </a:t>
            </a:r>
            <a:r>
              <a:rPr lang="en-US" sz="4400">
                <a:highlight>
                  <a:srgbClr val="FFFF00"/>
                </a:highlight>
              </a:rPr>
              <a:t>detach mode </a:t>
            </a:r>
            <a:r>
              <a:rPr lang="en-US" sz="4400"/>
              <a:t>means that docker will not log or or take you inside the container when it start, but later on you can ssh inside and have a shell to work on  </a:t>
            </a:r>
            <a:endParaRPr/>
          </a:p>
        </p:txBody>
      </p:sp>
      <p:sp>
        <p:nvSpPr>
          <p:cNvPr id="574" name="Google Shape;574;p40"/>
          <p:cNvSpPr txBox="1"/>
          <p:nvPr/>
        </p:nvSpPr>
        <p:spPr>
          <a:xfrm>
            <a:off x="824247" y="4826675"/>
            <a:ext cx="10148553"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  docker run -itd --name devops nginx bash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docker run -itd -e DEVOPS=money nginx bash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docker run -itd -v $PWD:/vol nginx bash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docker run -itd -p 85:81 nginx bash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docker run -itd --name devops -w /home -e DEVOPS=money -v $PWD:/vol -p 85:81 nginx bash </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575" name="Google Shape;575;p40" descr="Logo&#10;&#10;Description automatically generated"/>
          <p:cNvPicPr preferRelativeResize="0"/>
          <p:nvPr/>
        </p:nvPicPr>
        <p:blipFill rotWithShape="1">
          <a:blip r:embed="rId3">
            <a:alphaModFix/>
          </a:blip>
          <a:srcRect/>
          <a:stretch/>
        </p:blipFill>
        <p:spPr>
          <a:xfrm>
            <a:off x="10490469" y="4"/>
            <a:ext cx="1701525" cy="8507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4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a:t>Using multiple arguments on interactive detach  mode </a:t>
            </a:r>
            <a:endParaRPr/>
          </a:p>
        </p:txBody>
      </p:sp>
      <p:sp>
        <p:nvSpPr>
          <p:cNvPr id="581" name="Google Shape;581;p41"/>
          <p:cNvSpPr/>
          <p:nvPr/>
        </p:nvSpPr>
        <p:spPr>
          <a:xfrm>
            <a:off x="605307" y="4031087"/>
            <a:ext cx="10650828" cy="2537138"/>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All arguments can be used at once under a single command in docker </a:t>
            </a:r>
            <a:endParaRPr/>
          </a:p>
        </p:txBody>
      </p:sp>
      <p:pic>
        <p:nvPicPr>
          <p:cNvPr id="582" name="Google Shape;582;p41" descr="Logo&#10;&#10;Description automatically generated"/>
          <p:cNvPicPr preferRelativeResize="0"/>
          <p:nvPr/>
        </p:nvPicPr>
        <p:blipFill rotWithShape="1">
          <a:blip r:embed="rId3">
            <a:alphaModFix/>
          </a:blip>
          <a:srcRect/>
          <a:stretch/>
        </p:blipFill>
        <p:spPr>
          <a:xfrm>
            <a:off x="10490469" y="4"/>
            <a:ext cx="1701525" cy="8507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42"/>
          <p:cNvSpPr txBox="1"/>
          <p:nvPr/>
        </p:nvSpPr>
        <p:spPr>
          <a:xfrm>
            <a:off x="0" y="2743200"/>
            <a:ext cx="1219200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 $ </a:t>
            </a:r>
            <a:r>
              <a:rPr lang="en-US" sz="2000" b="1">
                <a:solidFill>
                  <a:schemeClr val="dk1"/>
                </a:solidFill>
                <a:latin typeface="Calibri"/>
                <a:ea typeface="Calibri"/>
                <a:cs typeface="Calibri"/>
                <a:sym typeface="Calibri"/>
              </a:rPr>
              <a:t>docker run -itd  --name  devops -w /home -e DEVOPS=money -v $PWD:/vol -p 85:81   nginx bash   </a:t>
            </a:r>
            <a:endParaRPr sz="1400" b="1">
              <a:solidFill>
                <a:schemeClr val="dk1"/>
              </a:solidFill>
              <a:latin typeface="Calibri"/>
              <a:ea typeface="Calibri"/>
              <a:cs typeface="Calibri"/>
              <a:sym typeface="Calibri"/>
            </a:endParaRPr>
          </a:p>
        </p:txBody>
      </p:sp>
      <p:pic>
        <p:nvPicPr>
          <p:cNvPr id="588" name="Google Shape;588;p42" descr="Logo&#10;&#10;Description automatically generated"/>
          <p:cNvPicPr preferRelativeResize="0"/>
          <p:nvPr/>
        </p:nvPicPr>
        <p:blipFill rotWithShape="1">
          <a:blip r:embed="rId3">
            <a:alphaModFix/>
          </a:blip>
          <a:srcRect/>
          <a:stretch/>
        </p:blipFill>
        <p:spPr>
          <a:xfrm>
            <a:off x="10490469" y="4"/>
            <a:ext cx="1701525" cy="8507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cxnSp>
        <p:nvCxnSpPr>
          <p:cNvPr id="593" name="Google Shape;593;p43"/>
          <p:cNvCxnSpPr/>
          <p:nvPr/>
        </p:nvCxnSpPr>
        <p:spPr>
          <a:xfrm rot="10800000">
            <a:off x="10427148" y="1044767"/>
            <a:ext cx="248991" cy="1095101"/>
          </a:xfrm>
          <a:prstGeom prst="straightConnector1">
            <a:avLst/>
          </a:prstGeom>
          <a:noFill/>
          <a:ln w="38100" cap="flat" cmpd="sng">
            <a:solidFill>
              <a:schemeClr val="accent1"/>
            </a:solidFill>
            <a:prstDash val="solid"/>
            <a:miter lim="800000"/>
            <a:headEnd type="none" w="sm" len="sm"/>
            <a:tailEnd type="triangle" w="med" len="med"/>
          </a:ln>
        </p:spPr>
      </p:cxnSp>
      <p:sp>
        <p:nvSpPr>
          <p:cNvPr id="594" name="Google Shape;594;p43"/>
          <p:cNvSpPr/>
          <p:nvPr/>
        </p:nvSpPr>
        <p:spPr>
          <a:xfrm>
            <a:off x="7350743" y="1938479"/>
            <a:ext cx="3979572" cy="476767"/>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command</a:t>
            </a:r>
            <a:endParaRPr/>
          </a:p>
        </p:txBody>
      </p:sp>
      <p:cxnSp>
        <p:nvCxnSpPr>
          <p:cNvPr id="595" name="Google Shape;595;p43"/>
          <p:cNvCxnSpPr/>
          <p:nvPr/>
        </p:nvCxnSpPr>
        <p:spPr>
          <a:xfrm rot="10800000">
            <a:off x="5273174" y="1080159"/>
            <a:ext cx="1047355" cy="1418551"/>
          </a:xfrm>
          <a:prstGeom prst="straightConnector1">
            <a:avLst/>
          </a:prstGeom>
          <a:noFill/>
          <a:ln w="38100" cap="flat" cmpd="sng">
            <a:solidFill>
              <a:schemeClr val="accent1"/>
            </a:solidFill>
            <a:prstDash val="solid"/>
            <a:miter lim="800000"/>
            <a:headEnd type="none" w="sm" len="sm"/>
            <a:tailEnd type="triangle" w="med" len="med"/>
          </a:ln>
        </p:spPr>
      </p:cxnSp>
      <p:sp>
        <p:nvSpPr>
          <p:cNvPr id="596" name="Google Shape;596;p43"/>
          <p:cNvSpPr/>
          <p:nvPr/>
        </p:nvSpPr>
        <p:spPr>
          <a:xfrm>
            <a:off x="5370299" y="2456199"/>
            <a:ext cx="2094710" cy="974776"/>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The container was created  and there is the container ID </a:t>
            </a:r>
            <a:endParaRPr/>
          </a:p>
        </p:txBody>
      </p:sp>
      <p:cxnSp>
        <p:nvCxnSpPr>
          <p:cNvPr id="597" name="Google Shape;597;p43"/>
          <p:cNvCxnSpPr/>
          <p:nvPr/>
        </p:nvCxnSpPr>
        <p:spPr>
          <a:xfrm rot="10800000">
            <a:off x="2128654" y="1091729"/>
            <a:ext cx="1669514" cy="1970956"/>
          </a:xfrm>
          <a:prstGeom prst="straightConnector1">
            <a:avLst/>
          </a:prstGeom>
          <a:noFill/>
          <a:ln w="38100" cap="flat" cmpd="sng">
            <a:solidFill>
              <a:schemeClr val="accent1"/>
            </a:solidFill>
            <a:prstDash val="solid"/>
            <a:miter lim="800000"/>
            <a:headEnd type="none" w="sm" len="sm"/>
            <a:tailEnd type="triangle" w="med" len="med"/>
          </a:ln>
        </p:spPr>
      </p:cxnSp>
      <p:sp>
        <p:nvSpPr>
          <p:cNvPr id="598" name="Google Shape;598;p43"/>
          <p:cNvSpPr/>
          <p:nvPr/>
        </p:nvSpPr>
        <p:spPr>
          <a:xfrm>
            <a:off x="2704818" y="2988387"/>
            <a:ext cx="1601019" cy="440613"/>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Notice that I am still inside my VM</a:t>
            </a:r>
            <a:endParaRPr/>
          </a:p>
        </p:txBody>
      </p:sp>
      <p:sp>
        <p:nvSpPr>
          <p:cNvPr id="599" name="Google Shape;599;p43"/>
          <p:cNvSpPr/>
          <p:nvPr/>
        </p:nvSpPr>
        <p:spPr>
          <a:xfrm>
            <a:off x="1068946" y="4340180"/>
            <a:ext cx="9028091" cy="1918952"/>
          </a:xfrm>
          <a:prstGeom prst="round2SameRect">
            <a:avLst>
              <a:gd name="adj1" fmla="val 16667"/>
              <a:gd name="adj2" fmla="val 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As we can all see the –itd flag will create the container but will not log or take you inside the container  as well</a:t>
            </a:r>
            <a:endParaRPr/>
          </a:p>
        </p:txBody>
      </p:sp>
      <p:pic>
        <p:nvPicPr>
          <p:cNvPr id="600" name="Google Shape;600;p43"/>
          <p:cNvPicPr preferRelativeResize="0"/>
          <p:nvPr/>
        </p:nvPicPr>
        <p:blipFill rotWithShape="1">
          <a:blip r:embed="rId3">
            <a:alphaModFix/>
          </a:blip>
          <a:srcRect/>
          <a:stretch/>
        </p:blipFill>
        <p:spPr>
          <a:xfrm>
            <a:off x="0" y="63427"/>
            <a:ext cx="12192000" cy="1016732"/>
          </a:xfrm>
          <a:prstGeom prst="rect">
            <a:avLst/>
          </a:prstGeom>
          <a:noFill/>
          <a:ln>
            <a:noFill/>
          </a:ln>
        </p:spPr>
      </p:pic>
      <p:pic>
        <p:nvPicPr>
          <p:cNvPr id="601" name="Google Shape;601;p43" descr="Logo&#10;&#10;Description automatically generated"/>
          <p:cNvPicPr preferRelativeResize="0"/>
          <p:nvPr/>
        </p:nvPicPr>
        <p:blipFill rotWithShape="1">
          <a:blip r:embed="rId4">
            <a:alphaModFix/>
          </a:blip>
          <a:srcRect/>
          <a:stretch/>
        </p:blipFill>
        <p:spPr>
          <a:xfrm>
            <a:off x="10490469" y="6007254"/>
            <a:ext cx="1701525" cy="8507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44"/>
          <p:cNvSpPr txBox="1">
            <a:spLocks noGrp="1"/>
          </p:cNvSpPr>
          <p:nvPr>
            <p:ph type="ctrTitle"/>
          </p:nvPr>
        </p:nvSpPr>
        <p:spPr>
          <a:xfrm>
            <a:off x="167125" y="125149"/>
            <a:ext cx="10344807" cy="794774"/>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800"/>
              <a:buFont typeface="Calibri"/>
              <a:buNone/>
            </a:pPr>
            <a:r>
              <a:rPr lang="en-US" sz="2800" b="1"/>
              <a:t>Logging into a running containers </a:t>
            </a:r>
            <a:endParaRPr/>
          </a:p>
        </p:txBody>
      </p:sp>
      <p:sp>
        <p:nvSpPr>
          <p:cNvPr id="607" name="Google Shape;607;p44"/>
          <p:cNvSpPr txBox="1"/>
          <p:nvPr/>
        </p:nvSpPr>
        <p:spPr>
          <a:xfrm>
            <a:off x="67698" y="1038358"/>
            <a:ext cx="8599783" cy="23083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highlight>
                  <a:srgbClr val="FFFF00"/>
                </a:highlight>
                <a:latin typeface="Calibri"/>
                <a:ea typeface="Calibri"/>
                <a:cs typeface="Calibri"/>
                <a:sym typeface="Calibri"/>
              </a:rPr>
              <a:t>$ docker exec –it [container name or container ID]  bash   </a:t>
            </a:r>
            <a:endParaRPr/>
          </a:p>
          <a:p>
            <a:pPr marL="0" marR="0" lvl="0" indent="0" algn="l" rtl="0">
              <a:spcBef>
                <a:spcPts val="0"/>
              </a:spcBef>
              <a:spcAft>
                <a:spcPts val="0"/>
              </a:spcAft>
              <a:buNone/>
            </a:pPr>
            <a:endParaRPr sz="16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r>
              <a:rPr lang="en-US" sz="1600">
                <a:solidFill>
                  <a:schemeClr val="dk1"/>
                </a:solidFill>
                <a:highlight>
                  <a:srgbClr val="FFFF00"/>
                </a:highlight>
                <a:latin typeface="Calibri"/>
                <a:ea typeface="Calibri"/>
                <a:cs typeface="Calibri"/>
                <a:sym typeface="Calibri"/>
              </a:rPr>
              <a:t>Or </a:t>
            </a:r>
            <a:endParaRPr/>
          </a:p>
          <a:p>
            <a:pPr marL="0" marR="0" lvl="0" indent="0" algn="l" rtl="0">
              <a:spcBef>
                <a:spcPts val="0"/>
              </a:spcBef>
              <a:spcAft>
                <a:spcPts val="0"/>
              </a:spcAft>
              <a:buNone/>
            </a:pPr>
            <a:endParaRPr sz="16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r>
              <a:rPr lang="en-US" sz="1600">
                <a:solidFill>
                  <a:schemeClr val="dk1"/>
                </a:solidFill>
                <a:highlight>
                  <a:srgbClr val="FFFF00"/>
                </a:highlight>
                <a:latin typeface="Calibri"/>
                <a:ea typeface="Calibri"/>
                <a:cs typeface="Calibri"/>
                <a:sym typeface="Calibri"/>
              </a:rPr>
              <a:t>$ docker exec –it [container name or container ID] sh </a:t>
            </a:r>
            <a:endParaRPr/>
          </a:p>
          <a:p>
            <a:pPr marL="0" marR="0" lvl="0" indent="0" algn="l" rtl="0">
              <a:spcBef>
                <a:spcPts val="0"/>
              </a:spcBef>
              <a:spcAft>
                <a:spcPts val="0"/>
              </a:spcAft>
              <a:buNone/>
            </a:pPr>
            <a:endParaRPr sz="16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endParaRPr sz="16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endParaRPr sz="16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r>
              <a:rPr lang="en-US" sz="1600">
                <a:solidFill>
                  <a:srgbClr val="FF0000"/>
                </a:solidFill>
                <a:highlight>
                  <a:srgbClr val="FFFF00"/>
                </a:highlight>
                <a:latin typeface="Calibri"/>
                <a:ea typeface="Calibri"/>
                <a:cs typeface="Calibri"/>
                <a:sym typeface="Calibri"/>
              </a:rPr>
              <a:t>Docker take you inside the running container</a:t>
            </a:r>
            <a:endParaRPr/>
          </a:p>
        </p:txBody>
      </p:sp>
      <p:sp>
        <p:nvSpPr>
          <p:cNvPr id="608" name="Google Shape;608;p44"/>
          <p:cNvSpPr/>
          <p:nvPr/>
        </p:nvSpPr>
        <p:spPr>
          <a:xfrm>
            <a:off x="798490" y="5692494"/>
            <a:ext cx="7418231" cy="1040357"/>
          </a:xfrm>
          <a:prstGeom prst="round2SameRect">
            <a:avLst>
              <a:gd name="adj1" fmla="val 16667"/>
              <a:gd name="adj2" fmla="val 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To leave a container once you are inside just type the command $exit</a:t>
            </a:r>
            <a:endParaRPr/>
          </a:p>
        </p:txBody>
      </p:sp>
      <p:pic>
        <p:nvPicPr>
          <p:cNvPr id="609" name="Google Shape;609;p44"/>
          <p:cNvPicPr preferRelativeResize="0"/>
          <p:nvPr/>
        </p:nvPicPr>
        <p:blipFill rotWithShape="1">
          <a:blip r:embed="rId3">
            <a:alphaModFix/>
          </a:blip>
          <a:srcRect/>
          <a:stretch/>
        </p:blipFill>
        <p:spPr>
          <a:xfrm>
            <a:off x="167125" y="3587247"/>
            <a:ext cx="9463624" cy="1312744"/>
          </a:xfrm>
          <a:prstGeom prst="rect">
            <a:avLst/>
          </a:prstGeom>
          <a:noFill/>
          <a:ln>
            <a:noFill/>
          </a:ln>
        </p:spPr>
      </p:pic>
      <p:cxnSp>
        <p:nvCxnSpPr>
          <p:cNvPr id="610" name="Google Shape;610;p44"/>
          <p:cNvCxnSpPr/>
          <p:nvPr/>
        </p:nvCxnSpPr>
        <p:spPr>
          <a:xfrm flipH="1">
            <a:off x="3488635" y="2696034"/>
            <a:ext cx="5020926" cy="971505"/>
          </a:xfrm>
          <a:prstGeom prst="straightConnector1">
            <a:avLst/>
          </a:prstGeom>
          <a:noFill/>
          <a:ln w="38100" cap="flat" cmpd="sng">
            <a:solidFill>
              <a:schemeClr val="accent1"/>
            </a:solidFill>
            <a:prstDash val="solid"/>
            <a:miter lim="800000"/>
            <a:headEnd type="none" w="sm" len="sm"/>
            <a:tailEnd type="triangle" w="med" len="med"/>
          </a:ln>
        </p:spPr>
      </p:cxnSp>
      <p:sp>
        <p:nvSpPr>
          <p:cNvPr id="611" name="Google Shape;611;p44"/>
          <p:cNvSpPr/>
          <p:nvPr/>
        </p:nvSpPr>
        <p:spPr>
          <a:xfrm>
            <a:off x="7416211" y="2621736"/>
            <a:ext cx="2542798" cy="440613"/>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Let us list all running  containers first </a:t>
            </a:r>
            <a:endParaRPr/>
          </a:p>
        </p:txBody>
      </p:sp>
      <p:cxnSp>
        <p:nvCxnSpPr>
          <p:cNvPr id="612" name="Google Shape;612;p44"/>
          <p:cNvCxnSpPr/>
          <p:nvPr/>
        </p:nvCxnSpPr>
        <p:spPr>
          <a:xfrm rot="10800000">
            <a:off x="4724400" y="4624937"/>
            <a:ext cx="3872948" cy="256301"/>
          </a:xfrm>
          <a:prstGeom prst="straightConnector1">
            <a:avLst/>
          </a:prstGeom>
          <a:noFill/>
          <a:ln w="38100" cap="flat" cmpd="sng">
            <a:solidFill>
              <a:schemeClr val="accent1"/>
            </a:solidFill>
            <a:prstDash val="solid"/>
            <a:miter lim="800000"/>
            <a:headEnd type="none" w="sm" len="sm"/>
            <a:tailEnd type="triangle" w="med" len="med"/>
          </a:ln>
        </p:spPr>
      </p:cxnSp>
      <p:sp>
        <p:nvSpPr>
          <p:cNvPr id="613" name="Google Shape;613;p44"/>
          <p:cNvSpPr/>
          <p:nvPr/>
        </p:nvSpPr>
        <p:spPr>
          <a:xfrm>
            <a:off x="8687610" y="4596905"/>
            <a:ext cx="2542798" cy="440613"/>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command</a:t>
            </a:r>
            <a:endParaRPr/>
          </a:p>
        </p:txBody>
      </p:sp>
      <p:cxnSp>
        <p:nvCxnSpPr>
          <p:cNvPr id="614" name="Google Shape;614;p44"/>
          <p:cNvCxnSpPr/>
          <p:nvPr/>
        </p:nvCxnSpPr>
        <p:spPr>
          <a:xfrm rot="10800000">
            <a:off x="2017643" y="4773341"/>
            <a:ext cx="8316240" cy="798025"/>
          </a:xfrm>
          <a:prstGeom prst="straightConnector1">
            <a:avLst/>
          </a:prstGeom>
          <a:noFill/>
          <a:ln w="38100" cap="flat" cmpd="sng">
            <a:solidFill>
              <a:schemeClr val="accent1"/>
            </a:solidFill>
            <a:prstDash val="solid"/>
            <a:miter lim="800000"/>
            <a:headEnd type="none" w="sm" len="sm"/>
            <a:tailEnd type="triangle" w="med" len="med"/>
          </a:ln>
        </p:spPr>
      </p:cxnSp>
      <p:sp>
        <p:nvSpPr>
          <p:cNvPr id="615" name="Google Shape;615;p44"/>
          <p:cNvSpPr/>
          <p:nvPr/>
        </p:nvSpPr>
        <p:spPr>
          <a:xfrm>
            <a:off x="9240533" y="5497068"/>
            <a:ext cx="2542798" cy="440613"/>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I am now inside the container</a:t>
            </a:r>
            <a:endParaRPr/>
          </a:p>
        </p:txBody>
      </p:sp>
      <p:pic>
        <p:nvPicPr>
          <p:cNvPr id="616" name="Google Shape;616;p44" descr="Logo&#10;&#10;Description automatically generated"/>
          <p:cNvPicPr preferRelativeResize="0"/>
          <p:nvPr/>
        </p:nvPicPr>
        <p:blipFill rotWithShape="1">
          <a:blip r:embed="rId4">
            <a:alphaModFix/>
          </a:blip>
          <a:srcRect/>
          <a:stretch/>
        </p:blipFill>
        <p:spPr>
          <a:xfrm>
            <a:off x="10490469" y="4"/>
            <a:ext cx="1701525" cy="8507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45"/>
          <p:cNvSpPr txBox="1">
            <a:spLocks noGrp="1"/>
          </p:cNvSpPr>
          <p:nvPr>
            <p:ph type="ctrTitle"/>
          </p:nvPr>
        </p:nvSpPr>
        <p:spPr>
          <a:xfrm>
            <a:off x="167125" y="125149"/>
            <a:ext cx="10344807" cy="794774"/>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800"/>
              <a:buFont typeface="Calibri"/>
              <a:buNone/>
            </a:pPr>
            <a:r>
              <a:rPr lang="en-US" sz="2800" b="1"/>
              <a:t>How to run a command in a   running container without login inside </a:t>
            </a:r>
            <a:endParaRPr/>
          </a:p>
        </p:txBody>
      </p:sp>
      <p:sp>
        <p:nvSpPr>
          <p:cNvPr id="622" name="Google Shape;622;p45"/>
          <p:cNvSpPr txBox="1"/>
          <p:nvPr/>
        </p:nvSpPr>
        <p:spPr>
          <a:xfrm>
            <a:off x="67698" y="1038358"/>
            <a:ext cx="8599783"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highlight>
                  <a:srgbClr val="FFFF00"/>
                </a:highlight>
                <a:latin typeface="Calibri"/>
                <a:ea typeface="Calibri"/>
                <a:cs typeface="Calibri"/>
                <a:sym typeface="Calibri"/>
              </a:rPr>
              <a:t>$ docker exec –it [container name or container ID]  [command]   </a:t>
            </a:r>
            <a:endParaRPr/>
          </a:p>
          <a:p>
            <a:pPr marL="0" marR="0" lvl="0" indent="0" algn="l" rtl="0">
              <a:spcBef>
                <a:spcPts val="0"/>
              </a:spcBef>
              <a:spcAft>
                <a:spcPts val="0"/>
              </a:spcAft>
              <a:buNone/>
            </a:pPr>
            <a:endParaRPr sz="16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endParaRPr sz="16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endParaRPr sz="16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endParaRPr sz="16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r>
              <a:rPr lang="en-US" sz="1600">
                <a:solidFill>
                  <a:srgbClr val="FF0000"/>
                </a:solidFill>
                <a:highlight>
                  <a:srgbClr val="FFFF00"/>
                </a:highlight>
                <a:latin typeface="Calibri"/>
                <a:ea typeface="Calibri"/>
                <a:cs typeface="Calibri"/>
                <a:sym typeface="Calibri"/>
              </a:rPr>
              <a:t>Docker will NOT take you inside the running container but will run the indicated  command for you </a:t>
            </a:r>
            <a:endParaRPr/>
          </a:p>
        </p:txBody>
      </p:sp>
      <p:pic>
        <p:nvPicPr>
          <p:cNvPr id="623" name="Google Shape;623;p45"/>
          <p:cNvPicPr preferRelativeResize="0"/>
          <p:nvPr/>
        </p:nvPicPr>
        <p:blipFill rotWithShape="1">
          <a:blip r:embed="rId3">
            <a:alphaModFix/>
          </a:blip>
          <a:srcRect/>
          <a:stretch/>
        </p:blipFill>
        <p:spPr>
          <a:xfrm>
            <a:off x="167125" y="2590189"/>
            <a:ext cx="11184697" cy="3522375"/>
          </a:xfrm>
          <a:prstGeom prst="rect">
            <a:avLst/>
          </a:prstGeom>
          <a:noFill/>
          <a:ln>
            <a:noFill/>
          </a:ln>
        </p:spPr>
      </p:pic>
      <p:pic>
        <p:nvPicPr>
          <p:cNvPr id="624" name="Google Shape;624;p45" descr="Logo&#10;&#10;Description automatically generated"/>
          <p:cNvPicPr preferRelativeResize="0"/>
          <p:nvPr/>
        </p:nvPicPr>
        <p:blipFill rotWithShape="1">
          <a:blip r:embed="rId4">
            <a:alphaModFix/>
          </a:blip>
          <a:srcRect/>
          <a:stretch/>
        </p:blipFill>
        <p:spPr>
          <a:xfrm>
            <a:off x="10490469" y="4"/>
            <a:ext cx="1701525" cy="8507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46"/>
          <p:cNvSpPr txBox="1">
            <a:spLocks noGrp="1"/>
          </p:cNvSpPr>
          <p:nvPr>
            <p:ph type="ctrTitle"/>
          </p:nvPr>
        </p:nvSpPr>
        <p:spPr>
          <a:xfrm>
            <a:off x="167125" y="125149"/>
            <a:ext cx="10344807" cy="794774"/>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800"/>
              <a:buFont typeface="Calibri"/>
              <a:buNone/>
            </a:pPr>
            <a:r>
              <a:rPr lang="en-US" sz="2800" b="1"/>
              <a:t>How to run multiple  commands in a   running container without login inside </a:t>
            </a:r>
            <a:endParaRPr/>
          </a:p>
        </p:txBody>
      </p:sp>
      <p:sp>
        <p:nvSpPr>
          <p:cNvPr id="630" name="Google Shape;630;p46"/>
          <p:cNvSpPr txBox="1"/>
          <p:nvPr/>
        </p:nvSpPr>
        <p:spPr>
          <a:xfrm>
            <a:off x="67698" y="1038358"/>
            <a:ext cx="10517476"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highlight>
                  <a:srgbClr val="FFFF00"/>
                </a:highlight>
                <a:latin typeface="Calibri"/>
                <a:ea typeface="Calibri"/>
                <a:cs typeface="Calibri"/>
                <a:sym typeface="Calibri"/>
              </a:rPr>
              <a:t>$ docker exec –it [container name or container ID]  bash –c “ [command 1]  ; [command 2] …….. ;  [command n] </a:t>
            </a:r>
            <a:endParaRPr/>
          </a:p>
          <a:p>
            <a:pPr marL="0" marR="0" lvl="0" indent="0" algn="l" rtl="0">
              <a:spcBef>
                <a:spcPts val="0"/>
              </a:spcBef>
              <a:spcAft>
                <a:spcPts val="0"/>
              </a:spcAft>
              <a:buNone/>
            </a:pPr>
            <a:endParaRPr sz="16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endParaRPr sz="16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endParaRPr sz="16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endParaRPr sz="16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r>
              <a:rPr lang="en-US" sz="1600">
                <a:solidFill>
                  <a:srgbClr val="FF0000"/>
                </a:solidFill>
                <a:highlight>
                  <a:srgbClr val="FFFF00"/>
                </a:highlight>
                <a:latin typeface="Calibri"/>
                <a:ea typeface="Calibri"/>
                <a:cs typeface="Calibri"/>
                <a:sym typeface="Calibri"/>
              </a:rPr>
              <a:t>Docker will NOT take you inside the running container but will run the indicated  commands for you </a:t>
            </a:r>
            <a:endParaRPr/>
          </a:p>
        </p:txBody>
      </p:sp>
      <p:pic>
        <p:nvPicPr>
          <p:cNvPr id="631" name="Google Shape;631;p46"/>
          <p:cNvPicPr preferRelativeResize="0"/>
          <p:nvPr/>
        </p:nvPicPr>
        <p:blipFill rotWithShape="1">
          <a:blip r:embed="rId3">
            <a:alphaModFix/>
          </a:blip>
          <a:srcRect/>
          <a:stretch/>
        </p:blipFill>
        <p:spPr>
          <a:xfrm>
            <a:off x="0" y="1896800"/>
            <a:ext cx="12192000" cy="3064400"/>
          </a:xfrm>
          <a:prstGeom prst="rect">
            <a:avLst/>
          </a:prstGeom>
          <a:noFill/>
          <a:ln>
            <a:noFill/>
          </a:ln>
        </p:spPr>
      </p:pic>
      <p:sp>
        <p:nvSpPr>
          <p:cNvPr id="632" name="Google Shape;632;p46"/>
          <p:cNvSpPr/>
          <p:nvPr/>
        </p:nvSpPr>
        <p:spPr>
          <a:xfrm>
            <a:off x="798490" y="5692494"/>
            <a:ext cx="7418231" cy="1040357"/>
          </a:xfrm>
          <a:prstGeom prst="round2SameRect">
            <a:avLst>
              <a:gd name="adj1" fmla="val 16667"/>
              <a:gd name="adj2" fmla="val 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Notice that commands are separated by a semi colon (;)</a:t>
            </a:r>
            <a:endParaRPr/>
          </a:p>
        </p:txBody>
      </p:sp>
      <p:pic>
        <p:nvPicPr>
          <p:cNvPr id="633" name="Google Shape;633;p46" descr="Logo&#10;&#10;Description automatically generated"/>
          <p:cNvPicPr preferRelativeResize="0"/>
          <p:nvPr/>
        </p:nvPicPr>
        <p:blipFill rotWithShape="1">
          <a:blip r:embed="rId4">
            <a:alphaModFix/>
          </a:blip>
          <a:srcRect/>
          <a:stretch/>
        </p:blipFill>
        <p:spPr>
          <a:xfrm>
            <a:off x="10490469" y="4"/>
            <a:ext cx="1701525" cy="8507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47"/>
          <p:cNvSpPr txBox="1"/>
          <p:nvPr/>
        </p:nvSpPr>
        <p:spPr>
          <a:xfrm>
            <a:off x="283335" y="2665926"/>
            <a:ext cx="11127346"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dk1"/>
                </a:solidFill>
                <a:latin typeface="Calibri"/>
                <a:ea typeface="Calibri"/>
                <a:cs typeface="Calibri"/>
                <a:sym typeface="Calibri"/>
              </a:rPr>
              <a:t>Now that we have learn how to create containers let us move to the next step </a:t>
            </a:r>
            <a:endParaRPr sz="3200" b="1">
              <a:solidFill>
                <a:schemeClr val="dk1"/>
              </a:solidFill>
              <a:latin typeface="Calibri"/>
              <a:ea typeface="Calibri"/>
              <a:cs typeface="Calibri"/>
              <a:sym typeface="Calibri"/>
            </a:endParaRPr>
          </a:p>
        </p:txBody>
      </p:sp>
      <p:pic>
        <p:nvPicPr>
          <p:cNvPr id="639" name="Google Shape;639;p47" descr="Logo&#10;&#10;Description automatically generated"/>
          <p:cNvPicPr preferRelativeResize="0"/>
          <p:nvPr/>
        </p:nvPicPr>
        <p:blipFill rotWithShape="1">
          <a:blip r:embed="rId3">
            <a:alphaModFix/>
          </a:blip>
          <a:srcRect/>
          <a:stretch/>
        </p:blipFill>
        <p:spPr>
          <a:xfrm>
            <a:off x="10490469" y="4"/>
            <a:ext cx="1701525" cy="8507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48"/>
          <p:cNvSpPr txBox="1">
            <a:spLocks noGrp="1"/>
          </p:cNvSpPr>
          <p:nvPr>
            <p:ph type="ctrTitle"/>
          </p:nvPr>
        </p:nvSpPr>
        <p:spPr>
          <a:xfrm>
            <a:off x="167125" y="125149"/>
            <a:ext cx="10344807" cy="794774"/>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800"/>
              <a:buFont typeface="Calibri"/>
              <a:buNone/>
            </a:pPr>
            <a:r>
              <a:rPr lang="en-US" sz="2800" b="1"/>
              <a:t>List all running containers </a:t>
            </a:r>
            <a:endParaRPr/>
          </a:p>
        </p:txBody>
      </p:sp>
      <p:sp>
        <p:nvSpPr>
          <p:cNvPr id="645" name="Google Shape;645;p48"/>
          <p:cNvSpPr txBox="1"/>
          <p:nvPr/>
        </p:nvSpPr>
        <p:spPr>
          <a:xfrm>
            <a:off x="67698" y="1038358"/>
            <a:ext cx="8599783"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highlight>
                  <a:srgbClr val="FFFF00"/>
                </a:highlight>
                <a:latin typeface="Calibri"/>
                <a:ea typeface="Calibri"/>
                <a:cs typeface="Calibri"/>
                <a:sym typeface="Calibri"/>
              </a:rPr>
              <a:t>$ docker ps </a:t>
            </a:r>
            <a:endParaRPr/>
          </a:p>
          <a:p>
            <a:pPr marL="0" marR="0" lvl="0" indent="0" algn="l" rtl="0">
              <a:spcBef>
                <a:spcPts val="0"/>
              </a:spcBef>
              <a:spcAft>
                <a:spcPts val="0"/>
              </a:spcAft>
              <a:buNone/>
            </a:pPr>
            <a:endParaRPr sz="16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endParaRPr sz="16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r>
              <a:rPr lang="en-US" sz="1600">
                <a:solidFill>
                  <a:srgbClr val="FF0000"/>
                </a:solidFill>
                <a:highlight>
                  <a:srgbClr val="FFFF00"/>
                </a:highlight>
                <a:latin typeface="Calibri"/>
                <a:ea typeface="Calibri"/>
                <a:cs typeface="Calibri"/>
                <a:sym typeface="Calibri"/>
              </a:rPr>
              <a:t>Docker display all running containers ONLY</a:t>
            </a:r>
            <a:endParaRPr/>
          </a:p>
        </p:txBody>
      </p:sp>
      <p:pic>
        <p:nvPicPr>
          <p:cNvPr id="646" name="Google Shape;646;p48"/>
          <p:cNvPicPr preferRelativeResize="0"/>
          <p:nvPr/>
        </p:nvPicPr>
        <p:blipFill rotWithShape="1">
          <a:blip r:embed="rId3">
            <a:alphaModFix/>
          </a:blip>
          <a:srcRect/>
          <a:stretch/>
        </p:blipFill>
        <p:spPr>
          <a:xfrm>
            <a:off x="67698" y="3850783"/>
            <a:ext cx="12013864" cy="1893809"/>
          </a:xfrm>
          <a:prstGeom prst="rect">
            <a:avLst/>
          </a:prstGeom>
          <a:noFill/>
          <a:ln>
            <a:noFill/>
          </a:ln>
        </p:spPr>
      </p:pic>
      <p:sp>
        <p:nvSpPr>
          <p:cNvPr id="647" name="Google Shape;647;p48"/>
          <p:cNvSpPr/>
          <p:nvPr/>
        </p:nvSpPr>
        <p:spPr>
          <a:xfrm>
            <a:off x="798490" y="5692494"/>
            <a:ext cx="7418231" cy="1040357"/>
          </a:xfrm>
          <a:prstGeom prst="round2SameRect">
            <a:avLst>
              <a:gd name="adj1" fmla="val 16667"/>
              <a:gd name="adj2" fmla="val 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Notice that all container status are “UP” meaning they are in running state</a:t>
            </a:r>
            <a:endParaRPr/>
          </a:p>
        </p:txBody>
      </p:sp>
      <p:pic>
        <p:nvPicPr>
          <p:cNvPr id="648" name="Google Shape;648;p48" descr="Logo&#10;&#10;Description automatically generated"/>
          <p:cNvPicPr preferRelativeResize="0"/>
          <p:nvPr/>
        </p:nvPicPr>
        <p:blipFill rotWithShape="1">
          <a:blip r:embed="rId4">
            <a:alphaModFix/>
          </a:blip>
          <a:srcRect/>
          <a:stretch/>
        </p:blipFill>
        <p:spPr>
          <a:xfrm>
            <a:off x="10490469" y="4"/>
            <a:ext cx="1701525" cy="8507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49"/>
          <p:cNvSpPr txBox="1">
            <a:spLocks noGrp="1"/>
          </p:cNvSpPr>
          <p:nvPr>
            <p:ph type="ctrTitle"/>
          </p:nvPr>
        </p:nvSpPr>
        <p:spPr>
          <a:xfrm>
            <a:off x="167125" y="125149"/>
            <a:ext cx="10344807" cy="794774"/>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800"/>
              <a:buFont typeface="Calibri"/>
              <a:buNone/>
            </a:pPr>
            <a:r>
              <a:rPr lang="en-US" sz="2800" b="1"/>
              <a:t>List all containers (Running and exited containers)</a:t>
            </a:r>
            <a:endParaRPr/>
          </a:p>
        </p:txBody>
      </p:sp>
      <p:sp>
        <p:nvSpPr>
          <p:cNvPr id="654" name="Google Shape;654;p49"/>
          <p:cNvSpPr txBox="1"/>
          <p:nvPr/>
        </p:nvSpPr>
        <p:spPr>
          <a:xfrm>
            <a:off x="67698" y="1038358"/>
            <a:ext cx="8599783"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highlight>
                  <a:srgbClr val="FFFF00"/>
                </a:highlight>
                <a:latin typeface="Calibri"/>
                <a:ea typeface="Calibri"/>
                <a:cs typeface="Calibri"/>
                <a:sym typeface="Calibri"/>
              </a:rPr>
              <a:t>$ docker ps -a</a:t>
            </a:r>
            <a:endParaRPr/>
          </a:p>
          <a:p>
            <a:pPr marL="0" marR="0" lvl="0" indent="0" algn="l" rtl="0">
              <a:spcBef>
                <a:spcPts val="0"/>
              </a:spcBef>
              <a:spcAft>
                <a:spcPts val="0"/>
              </a:spcAft>
              <a:buNone/>
            </a:pPr>
            <a:endParaRPr sz="16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endParaRPr sz="16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r>
              <a:rPr lang="en-US" sz="1600">
                <a:solidFill>
                  <a:srgbClr val="FF0000"/>
                </a:solidFill>
                <a:highlight>
                  <a:srgbClr val="FFFF00"/>
                </a:highlight>
                <a:latin typeface="Calibri"/>
                <a:ea typeface="Calibri"/>
                <a:cs typeface="Calibri"/>
                <a:sym typeface="Calibri"/>
              </a:rPr>
              <a:t>Docker display all containers</a:t>
            </a:r>
            <a:endParaRPr/>
          </a:p>
        </p:txBody>
      </p:sp>
      <p:pic>
        <p:nvPicPr>
          <p:cNvPr id="655" name="Google Shape;655;p49"/>
          <p:cNvPicPr preferRelativeResize="0"/>
          <p:nvPr/>
        </p:nvPicPr>
        <p:blipFill rotWithShape="1">
          <a:blip r:embed="rId3">
            <a:alphaModFix/>
          </a:blip>
          <a:srcRect/>
          <a:stretch/>
        </p:blipFill>
        <p:spPr>
          <a:xfrm>
            <a:off x="67698" y="3505158"/>
            <a:ext cx="12192000" cy="1657165"/>
          </a:xfrm>
          <a:prstGeom prst="rect">
            <a:avLst/>
          </a:prstGeom>
          <a:noFill/>
          <a:ln>
            <a:noFill/>
          </a:ln>
        </p:spPr>
      </p:pic>
      <p:sp>
        <p:nvSpPr>
          <p:cNvPr id="656" name="Google Shape;656;p49"/>
          <p:cNvSpPr/>
          <p:nvPr/>
        </p:nvSpPr>
        <p:spPr>
          <a:xfrm>
            <a:off x="798490" y="5692494"/>
            <a:ext cx="7418231" cy="1040357"/>
          </a:xfrm>
          <a:prstGeom prst="round2SameRect">
            <a:avLst>
              <a:gd name="adj1" fmla="val 16667"/>
              <a:gd name="adj2" fmla="val 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Notice that all container status are “UP or Exited” meaning “docker ps –a” will display all </a:t>
            </a:r>
            <a:endParaRPr/>
          </a:p>
        </p:txBody>
      </p:sp>
      <p:pic>
        <p:nvPicPr>
          <p:cNvPr id="657" name="Google Shape;657;p49" descr="Logo&#10;&#10;Description automatically generated"/>
          <p:cNvPicPr preferRelativeResize="0"/>
          <p:nvPr/>
        </p:nvPicPr>
        <p:blipFill rotWithShape="1">
          <a:blip r:embed="rId4">
            <a:alphaModFix/>
          </a:blip>
          <a:srcRect/>
          <a:stretch/>
        </p:blipFill>
        <p:spPr>
          <a:xfrm>
            <a:off x="10490469" y="4"/>
            <a:ext cx="1701525" cy="850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5"/>
          <p:cNvSpPr txBox="1">
            <a:spLocks noGrp="1"/>
          </p:cNvSpPr>
          <p:nvPr>
            <p:ph type="ctrTitle"/>
          </p:nvPr>
        </p:nvSpPr>
        <p:spPr>
          <a:xfrm>
            <a:off x="296561" y="247136"/>
            <a:ext cx="10268465" cy="654908"/>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a:t>Pull an image to your VM</a:t>
            </a:r>
            <a:endParaRPr/>
          </a:p>
        </p:txBody>
      </p:sp>
      <p:sp>
        <p:nvSpPr>
          <p:cNvPr id="126" name="Google Shape;126;p5"/>
          <p:cNvSpPr txBox="1"/>
          <p:nvPr/>
        </p:nvSpPr>
        <p:spPr>
          <a:xfrm>
            <a:off x="541010" y="917414"/>
            <a:ext cx="7117500" cy="3139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To </a:t>
            </a:r>
            <a:r>
              <a:rPr lang="en-US" sz="1800" b="1">
                <a:solidFill>
                  <a:schemeClr val="dk1"/>
                </a:solidFill>
                <a:latin typeface="Calibri"/>
                <a:ea typeface="Calibri"/>
                <a:cs typeface="Calibri"/>
                <a:sym typeface="Calibri"/>
              </a:rPr>
              <a:t>Pull an image </a:t>
            </a:r>
            <a:r>
              <a:rPr lang="en-US" sz="1800">
                <a:solidFill>
                  <a:schemeClr val="dk1"/>
                </a:solidFill>
                <a:latin typeface="Calibri"/>
                <a:ea typeface="Calibri"/>
                <a:cs typeface="Calibri"/>
                <a:sym typeface="Calibri"/>
              </a:rPr>
              <a:t>means to download an  image from dockerhub to your VM. When the command is applied docker perform the following action(s)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1-</a:t>
            </a:r>
            <a:r>
              <a:rPr lang="en-US" sz="1800">
                <a:solidFill>
                  <a:schemeClr val="dk1"/>
                </a:solidFill>
                <a:latin typeface="Calibri"/>
                <a:ea typeface="Calibri"/>
                <a:cs typeface="Calibri"/>
                <a:sym typeface="Calibri"/>
              </a:rPr>
              <a:t> check if the image exist locally first</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2-</a:t>
            </a:r>
            <a:r>
              <a:rPr lang="en-US" sz="1800">
                <a:solidFill>
                  <a:schemeClr val="dk1"/>
                </a:solidFill>
                <a:latin typeface="Calibri"/>
                <a:ea typeface="Calibri"/>
                <a:cs typeface="Calibri"/>
                <a:sym typeface="Calibri"/>
              </a:rPr>
              <a:t> if the image does not exist locally docker will pull (download) that image from dockerhub if the image exit </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highlight>
                  <a:srgbClr val="00FF00"/>
                </a:highlight>
                <a:latin typeface="Calibri"/>
                <a:ea typeface="Calibri"/>
                <a:cs typeface="Calibri"/>
                <a:sym typeface="Calibri"/>
              </a:rPr>
              <a:t>$ docker pull [repository]:[image tag]</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 name="Google Shape;127;p5"/>
          <p:cNvSpPr txBox="1"/>
          <p:nvPr/>
        </p:nvSpPr>
        <p:spPr>
          <a:xfrm>
            <a:off x="1223320" y="5333591"/>
            <a:ext cx="6252518" cy="255454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dk1"/>
                </a:solidFill>
                <a:latin typeface="Calibri"/>
                <a:ea typeface="Calibri"/>
                <a:cs typeface="Calibri"/>
                <a:sym typeface="Calibri"/>
              </a:rPr>
              <a:t>$ </a:t>
            </a:r>
            <a:r>
              <a:rPr lang="en-US" sz="3200">
                <a:solidFill>
                  <a:schemeClr val="dk1"/>
                </a:solidFill>
                <a:highlight>
                  <a:srgbClr val="FFFF00"/>
                </a:highlight>
                <a:latin typeface="Calibri"/>
                <a:ea typeface="Calibri"/>
                <a:cs typeface="Calibri"/>
                <a:sym typeface="Calibri"/>
              </a:rPr>
              <a:t>docker pull ubuntu</a:t>
            </a:r>
            <a:endParaRPr/>
          </a:p>
          <a:p>
            <a:pPr marL="0" marR="0" lvl="0" indent="0" algn="l" rtl="0">
              <a:spcBef>
                <a:spcPts val="0"/>
              </a:spcBef>
              <a:spcAft>
                <a:spcPts val="0"/>
              </a:spcAft>
              <a:buNone/>
            </a:pPr>
            <a:r>
              <a:rPr lang="en-US" sz="3200">
                <a:solidFill>
                  <a:schemeClr val="dk1"/>
                </a:solidFill>
                <a:latin typeface="Calibri"/>
                <a:ea typeface="Calibri"/>
                <a:cs typeface="Calibri"/>
                <a:sym typeface="Calibri"/>
              </a:rPr>
              <a:t>                  or </a:t>
            </a:r>
            <a:endParaRPr/>
          </a:p>
          <a:p>
            <a:pPr marL="0" marR="0" lvl="0" indent="0" algn="l" rtl="0">
              <a:spcBef>
                <a:spcPts val="0"/>
              </a:spcBef>
              <a:spcAft>
                <a:spcPts val="0"/>
              </a:spcAft>
              <a:buNone/>
            </a:pPr>
            <a:r>
              <a:rPr lang="en-US" sz="3200">
                <a:solidFill>
                  <a:schemeClr val="dk1"/>
                </a:solidFill>
                <a:latin typeface="Calibri"/>
                <a:ea typeface="Calibri"/>
                <a:cs typeface="Calibri"/>
                <a:sym typeface="Calibri"/>
              </a:rPr>
              <a:t>$ </a:t>
            </a:r>
            <a:r>
              <a:rPr lang="en-US" sz="3200">
                <a:solidFill>
                  <a:schemeClr val="dk1"/>
                </a:solidFill>
                <a:highlight>
                  <a:srgbClr val="FFFF00"/>
                </a:highlight>
                <a:latin typeface="Calibri"/>
                <a:ea typeface="Calibri"/>
                <a:cs typeface="Calibri"/>
                <a:sym typeface="Calibri"/>
              </a:rPr>
              <a:t>docker pull ubuntu:latest</a:t>
            </a:r>
            <a:endParaRPr sz="32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endParaRPr sz="3200">
              <a:solidFill>
                <a:schemeClr val="dk1"/>
              </a:solidFill>
              <a:latin typeface="Calibri"/>
              <a:ea typeface="Calibri"/>
              <a:cs typeface="Calibri"/>
              <a:sym typeface="Calibri"/>
            </a:endParaRPr>
          </a:p>
          <a:p>
            <a:pPr marL="0" marR="0" lvl="0" indent="0" algn="l" rtl="0">
              <a:spcBef>
                <a:spcPts val="0"/>
              </a:spcBef>
              <a:spcAft>
                <a:spcPts val="0"/>
              </a:spcAft>
              <a:buNone/>
            </a:pPr>
            <a:endParaRPr sz="3200">
              <a:solidFill>
                <a:schemeClr val="dk1"/>
              </a:solidFill>
              <a:latin typeface="Calibri"/>
              <a:ea typeface="Calibri"/>
              <a:cs typeface="Calibri"/>
              <a:sym typeface="Calibri"/>
            </a:endParaRPr>
          </a:p>
        </p:txBody>
      </p:sp>
      <p:sp>
        <p:nvSpPr>
          <p:cNvPr id="128" name="Google Shape;128;p5"/>
          <p:cNvSpPr/>
          <p:nvPr/>
        </p:nvSpPr>
        <p:spPr>
          <a:xfrm>
            <a:off x="1183293" y="4185924"/>
            <a:ext cx="460155" cy="487017"/>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1</a:t>
            </a:r>
            <a:endParaRPr/>
          </a:p>
        </p:txBody>
      </p:sp>
      <p:sp>
        <p:nvSpPr>
          <p:cNvPr id="129" name="Google Shape;129;p5"/>
          <p:cNvSpPr/>
          <p:nvPr/>
        </p:nvSpPr>
        <p:spPr>
          <a:xfrm>
            <a:off x="2440635" y="4114602"/>
            <a:ext cx="460155" cy="487017"/>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2</a:t>
            </a:r>
            <a:endParaRPr/>
          </a:p>
        </p:txBody>
      </p:sp>
      <p:sp>
        <p:nvSpPr>
          <p:cNvPr id="130" name="Google Shape;130;p5"/>
          <p:cNvSpPr/>
          <p:nvPr/>
        </p:nvSpPr>
        <p:spPr>
          <a:xfrm>
            <a:off x="4003637" y="4027531"/>
            <a:ext cx="460155" cy="487017"/>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3</a:t>
            </a:r>
            <a:endParaRPr/>
          </a:p>
        </p:txBody>
      </p:sp>
      <p:cxnSp>
        <p:nvCxnSpPr>
          <p:cNvPr id="131" name="Google Shape;131;p5"/>
          <p:cNvCxnSpPr>
            <a:stCxn id="128" idx="5"/>
          </p:cNvCxnSpPr>
          <p:nvPr/>
        </p:nvCxnSpPr>
        <p:spPr>
          <a:xfrm>
            <a:off x="1576060" y="4601619"/>
            <a:ext cx="398400" cy="8280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132" name="Google Shape;132;p5"/>
          <p:cNvCxnSpPr/>
          <p:nvPr/>
        </p:nvCxnSpPr>
        <p:spPr>
          <a:xfrm>
            <a:off x="4242533" y="4586779"/>
            <a:ext cx="119402" cy="746812"/>
          </a:xfrm>
          <a:prstGeom prst="straightConnector1">
            <a:avLst/>
          </a:prstGeom>
          <a:noFill/>
          <a:ln w="38100" cap="flat" cmpd="sng">
            <a:solidFill>
              <a:schemeClr val="accent1"/>
            </a:solidFill>
            <a:prstDash val="solid"/>
            <a:miter lim="800000"/>
            <a:headEnd type="none" w="sm" len="sm"/>
            <a:tailEnd type="triangle" w="med" len="med"/>
          </a:ln>
        </p:spPr>
      </p:cxnSp>
      <p:cxnSp>
        <p:nvCxnSpPr>
          <p:cNvPr id="133" name="Google Shape;133;p5"/>
          <p:cNvCxnSpPr/>
          <p:nvPr/>
        </p:nvCxnSpPr>
        <p:spPr>
          <a:xfrm>
            <a:off x="2872944" y="4666564"/>
            <a:ext cx="281484" cy="820332"/>
          </a:xfrm>
          <a:prstGeom prst="straightConnector1">
            <a:avLst/>
          </a:prstGeom>
          <a:noFill/>
          <a:ln w="38100" cap="flat" cmpd="sng">
            <a:solidFill>
              <a:schemeClr val="accent1"/>
            </a:solidFill>
            <a:prstDash val="solid"/>
            <a:miter lim="800000"/>
            <a:headEnd type="none" w="sm" len="sm"/>
            <a:tailEnd type="triangle" w="med" len="med"/>
          </a:ln>
        </p:spPr>
      </p:cxnSp>
      <p:sp>
        <p:nvSpPr>
          <p:cNvPr id="134" name="Google Shape;134;p5"/>
          <p:cNvSpPr/>
          <p:nvPr/>
        </p:nvSpPr>
        <p:spPr>
          <a:xfrm>
            <a:off x="5143811" y="5206452"/>
            <a:ext cx="460155" cy="487017"/>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4</a:t>
            </a:r>
            <a:endParaRPr/>
          </a:p>
        </p:txBody>
      </p:sp>
      <p:cxnSp>
        <p:nvCxnSpPr>
          <p:cNvPr id="135" name="Google Shape;135;p5"/>
          <p:cNvCxnSpPr/>
          <p:nvPr/>
        </p:nvCxnSpPr>
        <p:spPr>
          <a:xfrm>
            <a:off x="5382707" y="5765700"/>
            <a:ext cx="119402" cy="746812"/>
          </a:xfrm>
          <a:prstGeom prst="straightConnector1">
            <a:avLst/>
          </a:prstGeom>
          <a:noFill/>
          <a:ln w="38100" cap="flat" cmpd="sng">
            <a:solidFill>
              <a:schemeClr val="accent1"/>
            </a:solidFill>
            <a:prstDash val="solid"/>
            <a:miter lim="800000"/>
            <a:headEnd type="none" w="sm" len="sm"/>
            <a:tailEnd type="triangle" w="med" len="med"/>
          </a:ln>
        </p:spPr>
      </p:cxnSp>
      <p:sp>
        <p:nvSpPr>
          <p:cNvPr id="136" name="Google Shape;136;p5"/>
          <p:cNvSpPr/>
          <p:nvPr/>
        </p:nvSpPr>
        <p:spPr>
          <a:xfrm>
            <a:off x="7868605" y="1227959"/>
            <a:ext cx="4151127" cy="4465510"/>
          </a:xfrm>
          <a:prstGeom prst="roundRect">
            <a:avLst>
              <a:gd name="adj" fmla="val 16667"/>
            </a:avLst>
          </a:prstGeom>
          <a:solidFill>
            <a:schemeClr val="lt1">
              <a:alpha val="92941"/>
            </a:schemeClr>
          </a:solidFill>
          <a:ln w="984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1- </a:t>
            </a:r>
            <a:r>
              <a:rPr lang="en-US" sz="1800" b="1">
                <a:solidFill>
                  <a:schemeClr val="dk1"/>
                </a:solidFill>
                <a:latin typeface="Calibri"/>
                <a:ea typeface="Calibri"/>
                <a:cs typeface="Calibri"/>
                <a:sym typeface="Calibri"/>
              </a:rPr>
              <a:t>docker  </a:t>
            </a:r>
            <a:r>
              <a:rPr lang="en-US" sz="1800">
                <a:solidFill>
                  <a:schemeClr val="dk1"/>
                </a:solidFill>
                <a:latin typeface="Calibri"/>
                <a:ea typeface="Calibri"/>
                <a:cs typeface="Calibri"/>
                <a:sym typeface="Calibri"/>
              </a:rPr>
              <a:t>called the docker client</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2- </a:t>
            </a:r>
            <a:r>
              <a:rPr lang="en-US" sz="1800" b="1">
                <a:solidFill>
                  <a:schemeClr val="dk1"/>
                </a:solidFill>
                <a:latin typeface="Calibri"/>
                <a:ea typeface="Calibri"/>
                <a:cs typeface="Calibri"/>
                <a:sym typeface="Calibri"/>
              </a:rPr>
              <a:t>pull </a:t>
            </a:r>
            <a:r>
              <a:rPr lang="en-US" sz="1800">
                <a:solidFill>
                  <a:schemeClr val="dk1"/>
                </a:solidFill>
                <a:latin typeface="Calibri"/>
                <a:ea typeface="Calibri"/>
                <a:cs typeface="Calibri"/>
                <a:sym typeface="Calibri"/>
              </a:rPr>
              <a:t>action to perform  which means in other word download </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3-  </a:t>
            </a:r>
            <a:r>
              <a:rPr lang="en-US" sz="1800" b="1">
                <a:solidFill>
                  <a:schemeClr val="dk1"/>
                </a:solidFill>
                <a:latin typeface="Calibri"/>
                <a:ea typeface="Calibri"/>
                <a:cs typeface="Calibri"/>
                <a:sym typeface="Calibri"/>
              </a:rPr>
              <a:t>ubuntu</a:t>
            </a:r>
            <a:r>
              <a:rPr lang="en-US" sz="1800">
                <a:solidFill>
                  <a:schemeClr val="dk1"/>
                </a:solidFill>
                <a:latin typeface="Calibri"/>
                <a:ea typeface="Calibri"/>
                <a:cs typeface="Calibri"/>
                <a:sym typeface="Calibri"/>
              </a:rPr>
              <a:t> is the repository</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4-  </a:t>
            </a:r>
            <a:r>
              <a:rPr lang="en-US" sz="1800" b="1">
                <a:solidFill>
                  <a:schemeClr val="dk1"/>
                </a:solidFill>
                <a:latin typeface="Calibri"/>
                <a:ea typeface="Calibri"/>
                <a:cs typeface="Calibri"/>
                <a:sym typeface="Calibri"/>
              </a:rPr>
              <a:t>latest</a:t>
            </a:r>
            <a:r>
              <a:rPr lang="en-US" sz="1800">
                <a:solidFill>
                  <a:schemeClr val="dk1"/>
                </a:solidFill>
                <a:latin typeface="Calibri"/>
                <a:ea typeface="Calibri"/>
                <a:cs typeface="Calibri"/>
                <a:sym typeface="Calibri"/>
              </a:rPr>
              <a:t> is the image tag to pull </a:t>
            </a:r>
            <a:endParaRPr/>
          </a:p>
        </p:txBody>
      </p:sp>
      <p:pic>
        <p:nvPicPr>
          <p:cNvPr id="137" name="Google Shape;137;p5" descr="Logo&#10;&#10;Description automatically generated"/>
          <p:cNvPicPr preferRelativeResize="0"/>
          <p:nvPr/>
        </p:nvPicPr>
        <p:blipFill rotWithShape="1">
          <a:blip r:embed="rId3">
            <a:alphaModFix/>
          </a:blip>
          <a:srcRect/>
          <a:stretch/>
        </p:blipFill>
        <p:spPr>
          <a:xfrm>
            <a:off x="10490469" y="4"/>
            <a:ext cx="1701525" cy="8507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50"/>
          <p:cNvSpPr txBox="1">
            <a:spLocks noGrp="1"/>
          </p:cNvSpPr>
          <p:nvPr>
            <p:ph type="ctrTitle"/>
          </p:nvPr>
        </p:nvSpPr>
        <p:spPr>
          <a:xfrm>
            <a:off x="167125" y="125149"/>
            <a:ext cx="10344807" cy="794774"/>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800"/>
              <a:buFont typeface="Calibri"/>
              <a:buNone/>
            </a:pPr>
            <a:r>
              <a:rPr lang="en-US" sz="2800" b="1"/>
              <a:t>Delete or remove containers</a:t>
            </a:r>
            <a:endParaRPr/>
          </a:p>
        </p:txBody>
      </p:sp>
      <p:sp>
        <p:nvSpPr>
          <p:cNvPr id="663" name="Google Shape;663;p50"/>
          <p:cNvSpPr txBox="1"/>
          <p:nvPr/>
        </p:nvSpPr>
        <p:spPr>
          <a:xfrm>
            <a:off x="0" y="1049153"/>
            <a:ext cx="8599783" cy="20621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highlight>
                  <a:srgbClr val="FFFF00"/>
                </a:highlight>
                <a:latin typeface="Calibri"/>
                <a:ea typeface="Calibri"/>
                <a:cs typeface="Calibri"/>
                <a:sym typeface="Calibri"/>
              </a:rPr>
              <a:t>$ docker rm –f [ container name] …………….. [ container name]</a:t>
            </a:r>
            <a:endParaRPr/>
          </a:p>
          <a:p>
            <a:pPr marL="0" marR="0" lvl="0" indent="0" algn="l" rtl="0">
              <a:spcBef>
                <a:spcPts val="0"/>
              </a:spcBef>
              <a:spcAft>
                <a:spcPts val="0"/>
              </a:spcAft>
              <a:buNone/>
            </a:pPr>
            <a:endParaRPr sz="16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r>
              <a:rPr lang="en-US" sz="1600">
                <a:solidFill>
                  <a:schemeClr val="dk1"/>
                </a:solidFill>
                <a:highlight>
                  <a:srgbClr val="FFFF00"/>
                </a:highlight>
                <a:latin typeface="Calibri"/>
                <a:ea typeface="Calibri"/>
                <a:cs typeface="Calibri"/>
                <a:sym typeface="Calibri"/>
              </a:rPr>
              <a:t>Or </a:t>
            </a:r>
            <a:endParaRPr/>
          </a:p>
          <a:p>
            <a:pPr marL="0" marR="0" lvl="0" indent="0" algn="l" rtl="0">
              <a:spcBef>
                <a:spcPts val="0"/>
              </a:spcBef>
              <a:spcAft>
                <a:spcPts val="0"/>
              </a:spcAft>
              <a:buNone/>
            </a:pPr>
            <a:r>
              <a:rPr lang="en-US" sz="1600">
                <a:solidFill>
                  <a:schemeClr val="dk1"/>
                </a:solidFill>
                <a:highlight>
                  <a:srgbClr val="FFFF00"/>
                </a:highlight>
                <a:latin typeface="Calibri"/>
                <a:ea typeface="Calibri"/>
                <a:cs typeface="Calibri"/>
                <a:sym typeface="Calibri"/>
              </a:rPr>
              <a:t> </a:t>
            </a:r>
            <a:endParaRPr/>
          </a:p>
          <a:p>
            <a:pPr marL="0" marR="0" lvl="0" indent="0" algn="l" rtl="0">
              <a:spcBef>
                <a:spcPts val="0"/>
              </a:spcBef>
              <a:spcAft>
                <a:spcPts val="0"/>
              </a:spcAft>
              <a:buNone/>
            </a:pPr>
            <a:r>
              <a:rPr lang="en-US" sz="1600">
                <a:solidFill>
                  <a:schemeClr val="dk1"/>
                </a:solidFill>
                <a:highlight>
                  <a:srgbClr val="FFFF00"/>
                </a:highlight>
                <a:latin typeface="Calibri"/>
                <a:ea typeface="Calibri"/>
                <a:cs typeface="Calibri"/>
                <a:sym typeface="Calibri"/>
              </a:rPr>
              <a:t>$ docker rm –f [ container ID] …………….. [ container ID] </a:t>
            </a:r>
            <a:endParaRPr/>
          </a:p>
          <a:p>
            <a:pPr marL="0" marR="0" lvl="0" indent="0" algn="l" rtl="0">
              <a:spcBef>
                <a:spcPts val="0"/>
              </a:spcBef>
              <a:spcAft>
                <a:spcPts val="0"/>
              </a:spcAft>
              <a:buNone/>
            </a:pPr>
            <a:endParaRPr sz="16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endParaRPr sz="16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r>
              <a:rPr lang="en-US" sz="1600">
                <a:solidFill>
                  <a:srgbClr val="FF0000"/>
                </a:solidFill>
                <a:highlight>
                  <a:srgbClr val="FFFF00"/>
                </a:highlight>
                <a:latin typeface="Calibri"/>
                <a:ea typeface="Calibri"/>
                <a:cs typeface="Calibri"/>
                <a:sym typeface="Calibri"/>
              </a:rPr>
              <a:t>Docker will remove indicated containers</a:t>
            </a:r>
            <a:endParaRPr/>
          </a:p>
        </p:txBody>
      </p:sp>
      <p:sp>
        <p:nvSpPr>
          <p:cNvPr id="664" name="Google Shape;664;p50"/>
          <p:cNvSpPr/>
          <p:nvPr/>
        </p:nvSpPr>
        <p:spPr>
          <a:xfrm>
            <a:off x="8530602" y="1456354"/>
            <a:ext cx="3494274" cy="5034598"/>
          </a:xfrm>
          <a:prstGeom prst="round2SameRect">
            <a:avLst>
              <a:gd name="adj1" fmla="val 16667"/>
              <a:gd name="adj2" fmla="val 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Notice that I was able to remove containers by names or ID  </a:t>
            </a: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If you want to use containers ID you can use only the first few digit of the container ID </a:t>
            </a: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$docker rm –f 415ddcfg415 </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Will work same as </a:t>
            </a: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$docker rm 415</a:t>
            </a:r>
            <a:endParaRPr/>
          </a:p>
        </p:txBody>
      </p:sp>
      <p:pic>
        <p:nvPicPr>
          <p:cNvPr id="665" name="Google Shape;665;p50"/>
          <p:cNvPicPr preferRelativeResize="0"/>
          <p:nvPr/>
        </p:nvPicPr>
        <p:blipFill rotWithShape="1">
          <a:blip r:embed="rId3">
            <a:alphaModFix/>
          </a:blip>
          <a:srcRect/>
          <a:stretch/>
        </p:blipFill>
        <p:spPr>
          <a:xfrm>
            <a:off x="69181" y="3216227"/>
            <a:ext cx="8461420" cy="3582919"/>
          </a:xfrm>
          <a:prstGeom prst="rect">
            <a:avLst/>
          </a:prstGeom>
          <a:noFill/>
          <a:ln>
            <a:noFill/>
          </a:ln>
        </p:spPr>
      </p:pic>
      <p:pic>
        <p:nvPicPr>
          <p:cNvPr id="666" name="Google Shape;666;p50" descr="Logo&#10;&#10;Description automatically generated"/>
          <p:cNvPicPr preferRelativeResize="0"/>
          <p:nvPr/>
        </p:nvPicPr>
        <p:blipFill rotWithShape="1">
          <a:blip r:embed="rId4">
            <a:alphaModFix/>
          </a:blip>
          <a:srcRect/>
          <a:stretch/>
        </p:blipFill>
        <p:spPr>
          <a:xfrm>
            <a:off x="10490469" y="4"/>
            <a:ext cx="1701525" cy="8507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51"/>
          <p:cNvSpPr txBox="1">
            <a:spLocks noGrp="1"/>
          </p:cNvSpPr>
          <p:nvPr>
            <p:ph type="ctrTitle"/>
          </p:nvPr>
        </p:nvSpPr>
        <p:spPr>
          <a:xfrm>
            <a:off x="167125" y="125149"/>
            <a:ext cx="10344807" cy="794774"/>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800"/>
              <a:buFont typeface="Calibri"/>
              <a:buNone/>
            </a:pPr>
            <a:r>
              <a:rPr lang="en-US" sz="2800" b="1"/>
              <a:t>Stop running container(s)</a:t>
            </a:r>
            <a:endParaRPr/>
          </a:p>
        </p:txBody>
      </p:sp>
      <p:sp>
        <p:nvSpPr>
          <p:cNvPr id="672" name="Google Shape;672;p51"/>
          <p:cNvSpPr txBox="1"/>
          <p:nvPr/>
        </p:nvSpPr>
        <p:spPr>
          <a:xfrm>
            <a:off x="0" y="1049153"/>
            <a:ext cx="8599783"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highlight>
                  <a:srgbClr val="FFFF00"/>
                </a:highlight>
                <a:latin typeface="Calibri"/>
                <a:ea typeface="Calibri"/>
                <a:cs typeface="Calibri"/>
                <a:sym typeface="Calibri"/>
              </a:rPr>
              <a:t>$ docker stop [ container name] …………….. [ container name]</a:t>
            </a:r>
            <a:endParaRPr/>
          </a:p>
          <a:p>
            <a:pPr marL="0" marR="0" lvl="0" indent="0" algn="l" rtl="0">
              <a:spcBef>
                <a:spcPts val="0"/>
              </a:spcBef>
              <a:spcAft>
                <a:spcPts val="0"/>
              </a:spcAft>
              <a:buNone/>
            </a:pPr>
            <a:endParaRPr sz="16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r>
              <a:rPr lang="en-US" sz="1600">
                <a:solidFill>
                  <a:schemeClr val="dk1"/>
                </a:solidFill>
                <a:highlight>
                  <a:srgbClr val="FFFF00"/>
                </a:highlight>
                <a:latin typeface="Calibri"/>
                <a:ea typeface="Calibri"/>
                <a:cs typeface="Calibri"/>
                <a:sym typeface="Calibri"/>
              </a:rPr>
              <a:t>$ docker stop [ container ID] …………….. [ container ID]</a:t>
            </a:r>
            <a:endParaRPr/>
          </a:p>
          <a:p>
            <a:pPr marL="0" marR="0" lvl="0" indent="0" algn="l" rtl="0">
              <a:spcBef>
                <a:spcPts val="0"/>
              </a:spcBef>
              <a:spcAft>
                <a:spcPts val="0"/>
              </a:spcAft>
              <a:buNone/>
            </a:pPr>
            <a:endParaRPr sz="16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r>
              <a:rPr lang="en-US" sz="1600">
                <a:solidFill>
                  <a:srgbClr val="FF0000"/>
                </a:solidFill>
                <a:highlight>
                  <a:srgbClr val="FFFF00"/>
                </a:highlight>
                <a:latin typeface="Calibri"/>
                <a:ea typeface="Calibri"/>
                <a:cs typeface="Calibri"/>
                <a:sym typeface="Calibri"/>
              </a:rPr>
              <a:t>Docker will stop  indicated containers</a:t>
            </a:r>
            <a:endParaRPr/>
          </a:p>
        </p:txBody>
      </p:sp>
      <p:sp>
        <p:nvSpPr>
          <p:cNvPr id="673" name="Google Shape;673;p51"/>
          <p:cNvSpPr/>
          <p:nvPr/>
        </p:nvSpPr>
        <p:spPr>
          <a:xfrm>
            <a:off x="8530602" y="1456354"/>
            <a:ext cx="3494274" cy="5034598"/>
          </a:xfrm>
          <a:prstGeom prst="round2SameRect">
            <a:avLst>
              <a:gd name="adj1" fmla="val 16667"/>
              <a:gd name="adj2" fmla="val 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To stop a container, use the docker stop command with either the container id or container name. We may stop a container if we want to change our docker run command.</a:t>
            </a:r>
            <a:endParaRPr/>
          </a:p>
        </p:txBody>
      </p:sp>
      <p:sp>
        <p:nvSpPr>
          <p:cNvPr id="674" name="Google Shape;674;p51"/>
          <p:cNvSpPr txBox="1"/>
          <p:nvPr/>
        </p:nvSpPr>
        <p:spPr>
          <a:xfrm>
            <a:off x="705677" y="3170583"/>
            <a:ext cx="5317435"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 docker stop   f8c52bedeecc</a:t>
            </a:r>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 docker stop f8c52bedeecc dgfbfhsb dhdd ddddd</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 </a:t>
            </a:r>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 docker stop  ryann odilia </a:t>
            </a:r>
            <a:endParaRPr/>
          </a:p>
        </p:txBody>
      </p:sp>
      <p:pic>
        <p:nvPicPr>
          <p:cNvPr id="675" name="Google Shape;675;p51" descr="Logo&#10;&#10;Description automatically generated"/>
          <p:cNvPicPr preferRelativeResize="0"/>
          <p:nvPr/>
        </p:nvPicPr>
        <p:blipFill rotWithShape="1">
          <a:blip r:embed="rId3">
            <a:alphaModFix/>
          </a:blip>
          <a:srcRect/>
          <a:stretch/>
        </p:blipFill>
        <p:spPr>
          <a:xfrm>
            <a:off x="10490469" y="4"/>
            <a:ext cx="1701525" cy="8507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52"/>
          <p:cNvSpPr txBox="1">
            <a:spLocks noGrp="1"/>
          </p:cNvSpPr>
          <p:nvPr>
            <p:ph type="ctrTitle"/>
          </p:nvPr>
        </p:nvSpPr>
        <p:spPr>
          <a:xfrm>
            <a:off x="167125" y="125149"/>
            <a:ext cx="10344807" cy="794774"/>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800"/>
              <a:buFont typeface="Calibri"/>
              <a:buNone/>
            </a:pPr>
            <a:r>
              <a:rPr lang="en-US" sz="2800" b="1"/>
              <a:t>start stopped  container(s)</a:t>
            </a:r>
            <a:endParaRPr/>
          </a:p>
        </p:txBody>
      </p:sp>
      <p:sp>
        <p:nvSpPr>
          <p:cNvPr id="681" name="Google Shape;681;p52"/>
          <p:cNvSpPr txBox="1"/>
          <p:nvPr/>
        </p:nvSpPr>
        <p:spPr>
          <a:xfrm>
            <a:off x="0" y="1049153"/>
            <a:ext cx="8599783"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highlight>
                  <a:srgbClr val="FFFF00"/>
                </a:highlight>
                <a:latin typeface="Calibri"/>
                <a:ea typeface="Calibri"/>
                <a:cs typeface="Calibri"/>
                <a:sym typeface="Calibri"/>
              </a:rPr>
              <a:t>$ docker start [ container name] …………….. [ container name]</a:t>
            </a:r>
            <a:endParaRPr/>
          </a:p>
          <a:p>
            <a:pPr marL="0" marR="0" lvl="0" indent="0" algn="l" rtl="0">
              <a:spcBef>
                <a:spcPts val="0"/>
              </a:spcBef>
              <a:spcAft>
                <a:spcPts val="0"/>
              </a:spcAft>
              <a:buNone/>
            </a:pPr>
            <a:endParaRPr sz="16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r>
              <a:rPr lang="en-US" sz="1600">
                <a:solidFill>
                  <a:schemeClr val="dk1"/>
                </a:solidFill>
                <a:highlight>
                  <a:srgbClr val="FFFF00"/>
                </a:highlight>
                <a:latin typeface="Calibri"/>
                <a:ea typeface="Calibri"/>
                <a:cs typeface="Calibri"/>
                <a:sym typeface="Calibri"/>
              </a:rPr>
              <a:t>$ docker start [ container ID] …………….. [ container ID]</a:t>
            </a:r>
            <a:endParaRPr/>
          </a:p>
          <a:p>
            <a:pPr marL="0" marR="0" lvl="0" indent="0" algn="l" rtl="0">
              <a:spcBef>
                <a:spcPts val="0"/>
              </a:spcBef>
              <a:spcAft>
                <a:spcPts val="0"/>
              </a:spcAft>
              <a:buNone/>
            </a:pPr>
            <a:endParaRPr sz="16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r>
              <a:rPr lang="en-US" sz="1600">
                <a:solidFill>
                  <a:srgbClr val="FF0000"/>
                </a:solidFill>
                <a:highlight>
                  <a:srgbClr val="FFFF00"/>
                </a:highlight>
                <a:latin typeface="Calibri"/>
                <a:ea typeface="Calibri"/>
                <a:cs typeface="Calibri"/>
                <a:sym typeface="Calibri"/>
              </a:rPr>
              <a:t>Docker will start  indicated containers</a:t>
            </a:r>
            <a:endParaRPr/>
          </a:p>
        </p:txBody>
      </p:sp>
      <p:sp>
        <p:nvSpPr>
          <p:cNvPr id="682" name="Google Shape;682;p52"/>
          <p:cNvSpPr/>
          <p:nvPr/>
        </p:nvSpPr>
        <p:spPr>
          <a:xfrm>
            <a:off x="8530602" y="1456354"/>
            <a:ext cx="3494274" cy="5034598"/>
          </a:xfrm>
          <a:prstGeom prst="round2SameRect">
            <a:avLst>
              <a:gd name="adj1" fmla="val 16667"/>
              <a:gd name="adj2" fmla="val 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To start  a container, use the docker start command with either the container id or container name. </a:t>
            </a:r>
            <a:endParaRPr/>
          </a:p>
        </p:txBody>
      </p:sp>
      <p:sp>
        <p:nvSpPr>
          <p:cNvPr id="683" name="Google Shape;683;p52"/>
          <p:cNvSpPr txBox="1"/>
          <p:nvPr/>
        </p:nvSpPr>
        <p:spPr>
          <a:xfrm>
            <a:off x="705677" y="3170583"/>
            <a:ext cx="5317435"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 docker start   f8c52bedeecc</a:t>
            </a:r>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 docker start  f8c52bedeecc dgfbfhsb dhdd ddddd</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 </a:t>
            </a:r>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 docker start  ryann odilia </a:t>
            </a:r>
            <a:endParaRPr/>
          </a:p>
        </p:txBody>
      </p:sp>
      <p:pic>
        <p:nvPicPr>
          <p:cNvPr id="684" name="Google Shape;684;p52" descr="Logo&#10;&#10;Description automatically generated"/>
          <p:cNvPicPr preferRelativeResize="0"/>
          <p:nvPr/>
        </p:nvPicPr>
        <p:blipFill rotWithShape="1">
          <a:blip r:embed="rId3">
            <a:alphaModFix/>
          </a:blip>
          <a:srcRect/>
          <a:stretch/>
        </p:blipFill>
        <p:spPr>
          <a:xfrm>
            <a:off x="10490469" y="4"/>
            <a:ext cx="1701525" cy="8507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53"/>
          <p:cNvSpPr txBox="1">
            <a:spLocks noGrp="1"/>
          </p:cNvSpPr>
          <p:nvPr>
            <p:ph type="ctrTitle"/>
          </p:nvPr>
        </p:nvSpPr>
        <p:spPr>
          <a:xfrm>
            <a:off x="167125" y="125149"/>
            <a:ext cx="10344807" cy="794774"/>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800"/>
              <a:buFont typeface="Calibri"/>
              <a:buNone/>
            </a:pPr>
            <a:r>
              <a:rPr lang="en-US" sz="2800" b="1"/>
              <a:t>restart stopped or running   container(s)</a:t>
            </a:r>
            <a:endParaRPr/>
          </a:p>
        </p:txBody>
      </p:sp>
      <p:sp>
        <p:nvSpPr>
          <p:cNvPr id="690" name="Google Shape;690;p53"/>
          <p:cNvSpPr txBox="1"/>
          <p:nvPr/>
        </p:nvSpPr>
        <p:spPr>
          <a:xfrm>
            <a:off x="0" y="1049153"/>
            <a:ext cx="8599783"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highlight>
                  <a:srgbClr val="FFFF00"/>
                </a:highlight>
                <a:latin typeface="Calibri"/>
                <a:ea typeface="Calibri"/>
                <a:cs typeface="Calibri"/>
                <a:sym typeface="Calibri"/>
              </a:rPr>
              <a:t>$ docker start [ container name] …………….. [ container name]</a:t>
            </a:r>
            <a:endParaRPr/>
          </a:p>
          <a:p>
            <a:pPr marL="0" marR="0" lvl="0" indent="0" algn="l" rtl="0">
              <a:spcBef>
                <a:spcPts val="0"/>
              </a:spcBef>
              <a:spcAft>
                <a:spcPts val="0"/>
              </a:spcAft>
              <a:buNone/>
            </a:pPr>
            <a:endParaRPr sz="16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r>
              <a:rPr lang="en-US" sz="1600">
                <a:solidFill>
                  <a:schemeClr val="dk1"/>
                </a:solidFill>
                <a:highlight>
                  <a:srgbClr val="FFFF00"/>
                </a:highlight>
                <a:latin typeface="Calibri"/>
                <a:ea typeface="Calibri"/>
                <a:cs typeface="Calibri"/>
                <a:sym typeface="Calibri"/>
              </a:rPr>
              <a:t>$ docker start [ container ID] …………….. [ container ID]</a:t>
            </a:r>
            <a:endParaRPr/>
          </a:p>
          <a:p>
            <a:pPr marL="0" marR="0" lvl="0" indent="0" algn="l" rtl="0">
              <a:spcBef>
                <a:spcPts val="0"/>
              </a:spcBef>
              <a:spcAft>
                <a:spcPts val="0"/>
              </a:spcAft>
              <a:buNone/>
            </a:pPr>
            <a:endParaRPr sz="16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r>
              <a:rPr lang="en-US" sz="1600">
                <a:solidFill>
                  <a:srgbClr val="FF0000"/>
                </a:solidFill>
                <a:highlight>
                  <a:srgbClr val="FFFF00"/>
                </a:highlight>
                <a:latin typeface="Calibri"/>
                <a:ea typeface="Calibri"/>
                <a:cs typeface="Calibri"/>
                <a:sym typeface="Calibri"/>
              </a:rPr>
              <a:t>Docker will restart  indicated containers</a:t>
            </a:r>
            <a:endParaRPr/>
          </a:p>
        </p:txBody>
      </p:sp>
      <p:sp>
        <p:nvSpPr>
          <p:cNvPr id="691" name="Google Shape;691;p53"/>
          <p:cNvSpPr/>
          <p:nvPr/>
        </p:nvSpPr>
        <p:spPr>
          <a:xfrm>
            <a:off x="8530602" y="1456354"/>
            <a:ext cx="3494274" cy="5034598"/>
          </a:xfrm>
          <a:prstGeom prst="round2SameRect">
            <a:avLst>
              <a:gd name="adj1" fmla="val 16667"/>
              <a:gd name="adj2" fmla="val 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To restart means, stop first then start after</a:t>
            </a: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We can restart a single or multiple containers </a:t>
            </a:r>
            <a:endParaRPr/>
          </a:p>
        </p:txBody>
      </p:sp>
      <p:sp>
        <p:nvSpPr>
          <p:cNvPr id="692" name="Google Shape;692;p53"/>
          <p:cNvSpPr txBox="1"/>
          <p:nvPr/>
        </p:nvSpPr>
        <p:spPr>
          <a:xfrm>
            <a:off x="705677" y="3170583"/>
            <a:ext cx="5317435"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 docker restart   f8c52bedeecc</a:t>
            </a:r>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 docker restart  f8c52bedeecc dgfbfhsb dhdd ddddd</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 </a:t>
            </a:r>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 docker restart  ryann odilia </a:t>
            </a:r>
            <a:endParaRPr/>
          </a:p>
        </p:txBody>
      </p:sp>
      <p:pic>
        <p:nvPicPr>
          <p:cNvPr id="693" name="Google Shape;693;p53" descr="Logo&#10;&#10;Description automatically generated"/>
          <p:cNvPicPr preferRelativeResize="0"/>
          <p:nvPr/>
        </p:nvPicPr>
        <p:blipFill rotWithShape="1">
          <a:blip r:embed="rId3">
            <a:alphaModFix/>
          </a:blip>
          <a:srcRect/>
          <a:stretch/>
        </p:blipFill>
        <p:spPr>
          <a:xfrm>
            <a:off x="10490469" y="4"/>
            <a:ext cx="1701525" cy="8507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54"/>
          <p:cNvSpPr txBox="1">
            <a:spLocks noGrp="1"/>
          </p:cNvSpPr>
          <p:nvPr>
            <p:ph type="ctrTitle"/>
          </p:nvPr>
        </p:nvSpPr>
        <p:spPr>
          <a:xfrm>
            <a:off x="167125" y="125149"/>
            <a:ext cx="10344807" cy="794774"/>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800"/>
              <a:buFont typeface="Calibri"/>
              <a:buNone/>
            </a:pPr>
            <a:r>
              <a:rPr lang="en-US" sz="2800" b="1"/>
              <a:t>Check the log of a container</a:t>
            </a:r>
            <a:endParaRPr/>
          </a:p>
        </p:txBody>
      </p:sp>
      <p:sp>
        <p:nvSpPr>
          <p:cNvPr id="699" name="Google Shape;699;p54"/>
          <p:cNvSpPr txBox="1"/>
          <p:nvPr/>
        </p:nvSpPr>
        <p:spPr>
          <a:xfrm>
            <a:off x="0" y="1049153"/>
            <a:ext cx="8599783"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highlight>
                  <a:srgbClr val="FFFF00"/>
                </a:highlight>
                <a:latin typeface="Calibri"/>
                <a:ea typeface="Calibri"/>
                <a:cs typeface="Calibri"/>
                <a:sym typeface="Calibri"/>
              </a:rPr>
              <a:t>$ docker logs  [ container name]</a:t>
            </a:r>
            <a:endParaRPr/>
          </a:p>
          <a:p>
            <a:pPr marL="0" marR="0" lvl="0" indent="0" algn="l" rtl="0">
              <a:spcBef>
                <a:spcPts val="0"/>
              </a:spcBef>
              <a:spcAft>
                <a:spcPts val="0"/>
              </a:spcAft>
              <a:buNone/>
            </a:pPr>
            <a:endParaRPr sz="16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r>
              <a:rPr lang="en-US" sz="1600">
                <a:solidFill>
                  <a:schemeClr val="dk1"/>
                </a:solidFill>
                <a:highlight>
                  <a:srgbClr val="FFFF00"/>
                </a:highlight>
                <a:latin typeface="Calibri"/>
                <a:ea typeface="Calibri"/>
                <a:cs typeface="Calibri"/>
                <a:sym typeface="Calibri"/>
              </a:rPr>
              <a:t>$ docker logs  [ container ID]</a:t>
            </a:r>
            <a:endParaRPr/>
          </a:p>
          <a:p>
            <a:pPr marL="0" marR="0" lvl="0" indent="0" algn="l" rtl="0">
              <a:spcBef>
                <a:spcPts val="0"/>
              </a:spcBef>
              <a:spcAft>
                <a:spcPts val="0"/>
              </a:spcAft>
              <a:buNone/>
            </a:pPr>
            <a:endParaRPr sz="16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r>
              <a:rPr lang="en-US" sz="1600">
                <a:solidFill>
                  <a:srgbClr val="FF0000"/>
                </a:solidFill>
                <a:highlight>
                  <a:srgbClr val="FFFF00"/>
                </a:highlight>
                <a:latin typeface="Calibri"/>
                <a:ea typeface="Calibri"/>
                <a:cs typeface="Calibri"/>
                <a:sym typeface="Calibri"/>
              </a:rPr>
              <a:t>Docker will display the log of   indicated container</a:t>
            </a:r>
            <a:endParaRPr/>
          </a:p>
        </p:txBody>
      </p:sp>
      <p:sp>
        <p:nvSpPr>
          <p:cNvPr id="700" name="Google Shape;700;p54"/>
          <p:cNvSpPr/>
          <p:nvPr/>
        </p:nvSpPr>
        <p:spPr>
          <a:xfrm>
            <a:off x="8530602" y="1456354"/>
            <a:ext cx="3494274" cy="5034598"/>
          </a:xfrm>
          <a:prstGeom prst="round2SameRect">
            <a:avLst>
              <a:gd name="adj1" fmla="val 16667"/>
              <a:gd name="adj2" fmla="val 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This command is helpful to debug our Docker containers. It will fetch logs from a specified container.. </a:t>
            </a:r>
            <a:endParaRPr/>
          </a:p>
        </p:txBody>
      </p:sp>
      <p:sp>
        <p:nvSpPr>
          <p:cNvPr id="701" name="Google Shape;701;p54"/>
          <p:cNvSpPr txBox="1"/>
          <p:nvPr/>
        </p:nvSpPr>
        <p:spPr>
          <a:xfrm>
            <a:off x="705677" y="3170583"/>
            <a:ext cx="5317435"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 docker logs   f8c </a:t>
            </a:r>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 docker logs   ryann</a:t>
            </a:r>
            <a:endParaRPr sz="1800" b="1">
              <a:solidFill>
                <a:schemeClr val="dk1"/>
              </a:solidFill>
              <a:latin typeface="Calibri"/>
              <a:ea typeface="Calibri"/>
              <a:cs typeface="Calibri"/>
              <a:sym typeface="Calibri"/>
            </a:endParaRPr>
          </a:p>
        </p:txBody>
      </p:sp>
      <p:pic>
        <p:nvPicPr>
          <p:cNvPr id="702" name="Google Shape;702;p54" descr="Logo&#10;&#10;Description automatically generated"/>
          <p:cNvPicPr preferRelativeResize="0"/>
          <p:nvPr/>
        </p:nvPicPr>
        <p:blipFill rotWithShape="1">
          <a:blip r:embed="rId3">
            <a:alphaModFix/>
          </a:blip>
          <a:srcRect/>
          <a:stretch/>
        </p:blipFill>
        <p:spPr>
          <a:xfrm>
            <a:off x="10490469" y="4"/>
            <a:ext cx="1701525" cy="8507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5"/>
          <p:cNvSpPr txBox="1">
            <a:spLocks noGrp="1"/>
          </p:cNvSpPr>
          <p:nvPr>
            <p:ph type="ctrTitle"/>
          </p:nvPr>
        </p:nvSpPr>
        <p:spPr>
          <a:xfrm>
            <a:off x="167125" y="125149"/>
            <a:ext cx="10344807" cy="794774"/>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800"/>
              <a:buFont typeface="Calibri"/>
              <a:buNone/>
            </a:pPr>
            <a:r>
              <a:rPr lang="en-US" sz="2800" b="1"/>
              <a:t>Check the log of a container in real time </a:t>
            </a:r>
            <a:endParaRPr/>
          </a:p>
        </p:txBody>
      </p:sp>
      <p:sp>
        <p:nvSpPr>
          <p:cNvPr id="708" name="Google Shape;708;p55"/>
          <p:cNvSpPr txBox="1"/>
          <p:nvPr/>
        </p:nvSpPr>
        <p:spPr>
          <a:xfrm>
            <a:off x="0" y="1049153"/>
            <a:ext cx="8599783"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highlight>
                  <a:srgbClr val="FFFF00"/>
                </a:highlight>
                <a:latin typeface="Calibri"/>
                <a:ea typeface="Calibri"/>
                <a:cs typeface="Calibri"/>
                <a:sym typeface="Calibri"/>
              </a:rPr>
              <a:t>$ docker logs  -f  [ container name]</a:t>
            </a:r>
            <a:endParaRPr/>
          </a:p>
          <a:p>
            <a:pPr marL="0" marR="0" lvl="0" indent="0" algn="l" rtl="0">
              <a:spcBef>
                <a:spcPts val="0"/>
              </a:spcBef>
              <a:spcAft>
                <a:spcPts val="0"/>
              </a:spcAft>
              <a:buNone/>
            </a:pPr>
            <a:endParaRPr sz="16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r>
              <a:rPr lang="en-US" sz="1600">
                <a:solidFill>
                  <a:schemeClr val="dk1"/>
                </a:solidFill>
                <a:highlight>
                  <a:srgbClr val="FFFF00"/>
                </a:highlight>
                <a:latin typeface="Calibri"/>
                <a:ea typeface="Calibri"/>
                <a:cs typeface="Calibri"/>
                <a:sym typeface="Calibri"/>
              </a:rPr>
              <a:t>$ docker logs –f  [ container ID]</a:t>
            </a:r>
            <a:endParaRPr/>
          </a:p>
          <a:p>
            <a:pPr marL="0" marR="0" lvl="0" indent="0" algn="l" rtl="0">
              <a:spcBef>
                <a:spcPts val="0"/>
              </a:spcBef>
              <a:spcAft>
                <a:spcPts val="0"/>
              </a:spcAft>
              <a:buNone/>
            </a:pPr>
            <a:endParaRPr sz="16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r>
              <a:rPr lang="en-US" sz="1600">
                <a:solidFill>
                  <a:srgbClr val="FF0000"/>
                </a:solidFill>
                <a:highlight>
                  <a:srgbClr val="FFFF00"/>
                </a:highlight>
                <a:latin typeface="Calibri"/>
                <a:ea typeface="Calibri"/>
                <a:cs typeface="Calibri"/>
                <a:sym typeface="Calibri"/>
              </a:rPr>
              <a:t>Docker will display the log of   indicated container in real time </a:t>
            </a:r>
            <a:endParaRPr/>
          </a:p>
        </p:txBody>
      </p:sp>
      <p:sp>
        <p:nvSpPr>
          <p:cNvPr id="709" name="Google Shape;709;p55"/>
          <p:cNvSpPr/>
          <p:nvPr/>
        </p:nvSpPr>
        <p:spPr>
          <a:xfrm>
            <a:off x="8530602" y="1456354"/>
            <a:ext cx="3494274" cy="5034598"/>
          </a:xfrm>
          <a:prstGeom prst="round2SameRect">
            <a:avLst>
              <a:gd name="adj1" fmla="val 16667"/>
              <a:gd name="adj2" fmla="val 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This command is helpful to debug our Docker containers. It will fetch logs from a specified container.. </a:t>
            </a:r>
            <a:endParaRPr/>
          </a:p>
        </p:txBody>
      </p:sp>
      <p:sp>
        <p:nvSpPr>
          <p:cNvPr id="710" name="Google Shape;710;p55"/>
          <p:cNvSpPr txBox="1"/>
          <p:nvPr/>
        </p:nvSpPr>
        <p:spPr>
          <a:xfrm>
            <a:off x="705677" y="3170583"/>
            <a:ext cx="5317435"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 docker logs   -f f8c </a:t>
            </a:r>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 docker logs   -f ryann</a:t>
            </a:r>
            <a:endParaRPr sz="1800" b="1">
              <a:solidFill>
                <a:schemeClr val="dk1"/>
              </a:solidFill>
              <a:latin typeface="Calibri"/>
              <a:ea typeface="Calibri"/>
              <a:cs typeface="Calibri"/>
              <a:sym typeface="Calibri"/>
            </a:endParaRPr>
          </a:p>
        </p:txBody>
      </p:sp>
      <p:pic>
        <p:nvPicPr>
          <p:cNvPr id="711" name="Google Shape;711;p55" descr="Logo&#10;&#10;Description automatically generated"/>
          <p:cNvPicPr preferRelativeResize="0"/>
          <p:nvPr/>
        </p:nvPicPr>
        <p:blipFill rotWithShape="1">
          <a:blip r:embed="rId3">
            <a:alphaModFix/>
          </a:blip>
          <a:srcRect/>
          <a:stretch/>
        </p:blipFill>
        <p:spPr>
          <a:xfrm>
            <a:off x="10490469" y="4"/>
            <a:ext cx="1701525" cy="8507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56"/>
          <p:cNvSpPr txBox="1">
            <a:spLocks noGrp="1"/>
          </p:cNvSpPr>
          <p:nvPr>
            <p:ph type="ctrTitle"/>
          </p:nvPr>
        </p:nvSpPr>
        <p:spPr>
          <a:xfrm>
            <a:off x="167125" y="125149"/>
            <a:ext cx="10344807" cy="794774"/>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800"/>
              <a:buFont typeface="Calibri"/>
              <a:buNone/>
            </a:pPr>
            <a:r>
              <a:rPr lang="en-US" sz="2800" b="1"/>
              <a:t>Delete or remove ALL  exited containers</a:t>
            </a:r>
            <a:endParaRPr/>
          </a:p>
        </p:txBody>
      </p:sp>
      <p:sp>
        <p:nvSpPr>
          <p:cNvPr id="717" name="Google Shape;717;p56"/>
          <p:cNvSpPr txBox="1"/>
          <p:nvPr/>
        </p:nvSpPr>
        <p:spPr>
          <a:xfrm>
            <a:off x="0" y="1049153"/>
            <a:ext cx="8599783"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highlight>
                  <a:srgbClr val="FFFF00"/>
                </a:highlight>
                <a:latin typeface="Calibri"/>
                <a:ea typeface="Calibri"/>
                <a:cs typeface="Calibri"/>
                <a:sym typeface="Calibri"/>
              </a:rPr>
              <a:t>$ docker container prune –f </a:t>
            </a:r>
            <a:endParaRPr/>
          </a:p>
          <a:p>
            <a:pPr marL="0" marR="0" lvl="0" indent="0" algn="l" rtl="0">
              <a:spcBef>
                <a:spcPts val="0"/>
              </a:spcBef>
              <a:spcAft>
                <a:spcPts val="0"/>
              </a:spcAft>
              <a:buNone/>
            </a:pPr>
            <a:endParaRPr sz="16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r>
              <a:rPr lang="en-US" sz="1600">
                <a:solidFill>
                  <a:schemeClr val="dk1"/>
                </a:solidFill>
                <a:highlight>
                  <a:srgbClr val="FFFF00"/>
                </a:highlight>
                <a:latin typeface="Calibri"/>
                <a:ea typeface="Calibri"/>
                <a:cs typeface="Calibri"/>
                <a:sym typeface="Calibri"/>
              </a:rPr>
              <a:t> </a:t>
            </a:r>
            <a:endParaRPr/>
          </a:p>
          <a:p>
            <a:pPr marL="0" marR="0" lvl="0" indent="0" algn="l" rtl="0">
              <a:spcBef>
                <a:spcPts val="0"/>
              </a:spcBef>
              <a:spcAft>
                <a:spcPts val="0"/>
              </a:spcAft>
              <a:buNone/>
            </a:pPr>
            <a:endParaRPr sz="16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endParaRPr sz="16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r>
              <a:rPr lang="en-US" sz="1600">
                <a:solidFill>
                  <a:srgbClr val="FF0000"/>
                </a:solidFill>
                <a:highlight>
                  <a:srgbClr val="FFFF00"/>
                </a:highlight>
                <a:latin typeface="Calibri"/>
                <a:ea typeface="Calibri"/>
                <a:cs typeface="Calibri"/>
                <a:sym typeface="Calibri"/>
              </a:rPr>
              <a:t>Docker will remove ALL  exited  containers</a:t>
            </a:r>
            <a:endParaRPr/>
          </a:p>
        </p:txBody>
      </p:sp>
      <p:sp>
        <p:nvSpPr>
          <p:cNvPr id="718" name="Google Shape;718;p56"/>
          <p:cNvSpPr/>
          <p:nvPr/>
        </p:nvSpPr>
        <p:spPr>
          <a:xfrm>
            <a:off x="8530602" y="1456354"/>
            <a:ext cx="3494274" cy="5034598"/>
          </a:xfrm>
          <a:prstGeom prst="round2SameRect">
            <a:avLst>
              <a:gd name="adj1" fmla="val 16667"/>
              <a:gd name="adj2" fmla="val 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PS: This command is very dangerous make sure you know what you are doing before you run such command</a:t>
            </a:r>
            <a:endParaRPr/>
          </a:p>
        </p:txBody>
      </p:sp>
      <p:pic>
        <p:nvPicPr>
          <p:cNvPr id="719" name="Google Shape;719;p56" descr="Warning stamp Stock Vector Image by ©roxanabalint #47582093"/>
          <p:cNvPicPr preferRelativeResize="0"/>
          <p:nvPr/>
        </p:nvPicPr>
        <p:blipFill rotWithShape="1">
          <a:blip r:embed="rId3">
            <a:alphaModFix/>
          </a:blip>
          <a:srcRect/>
          <a:stretch/>
        </p:blipFill>
        <p:spPr>
          <a:xfrm>
            <a:off x="167124" y="4731026"/>
            <a:ext cx="3197915" cy="1841224"/>
          </a:xfrm>
          <a:prstGeom prst="rect">
            <a:avLst/>
          </a:prstGeom>
          <a:noFill/>
          <a:ln>
            <a:noFill/>
          </a:ln>
        </p:spPr>
      </p:pic>
      <p:pic>
        <p:nvPicPr>
          <p:cNvPr id="720" name="Google Shape;720;p56" descr="Logo&#10;&#10;Description automatically generated"/>
          <p:cNvPicPr preferRelativeResize="0"/>
          <p:nvPr/>
        </p:nvPicPr>
        <p:blipFill rotWithShape="1">
          <a:blip r:embed="rId4">
            <a:alphaModFix/>
          </a:blip>
          <a:srcRect/>
          <a:stretch/>
        </p:blipFill>
        <p:spPr>
          <a:xfrm>
            <a:off x="10490469" y="4"/>
            <a:ext cx="1701525" cy="8507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57"/>
          <p:cNvSpPr txBox="1">
            <a:spLocks noGrp="1"/>
          </p:cNvSpPr>
          <p:nvPr>
            <p:ph type="ctrTitle"/>
          </p:nvPr>
        </p:nvSpPr>
        <p:spPr>
          <a:xfrm>
            <a:off x="167125" y="125149"/>
            <a:ext cx="10344807" cy="794774"/>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800"/>
              <a:buFont typeface="Calibri"/>
              <a:buNone/>
            </a:pPr>
            <a:r>
              <a:rPr lang="en-US" sz="2800" b="1"/>
              <a:t>Delete or remove ALL  containers</a:t>
            </a:r>
            <a:endParaRPr/>
          </a:p>
        </p:txBody>
      </p:sp>
      <p:sp>
        <p:nvSpPr>
          <p:cNvPr id="726" name="Google Shape;726;p57"/>
          <p:cNvSpPr txBox="1"/>
          <p:nvPr/>
        </p:nvSpPr>
        <p:spPr>
          <a:xfrm>
            <a:off x="0" y="1049153"/>
            <a:ext cx="8599783"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highlight>
                  <a:srgbClr val="FFFF00"/>
                </a:highlight>
                <a:latin typeface="Calibri"/>
                <a:ea typeface="Calibri"/>
                <a:cs typeface="Calibri"/>
                <a:sym typeface="Calibri"/>
              </a:rPr>
              <a:t>$ docker rm –f $(docker ps –aq)</a:t>
            </a:r>
            <a:endParaRPr/>
          </a:p>
          <a:p>
            <a:pPr marL="0" marR="0" lvl="0" indent="0" algn="l" rtl="0">
              <a:spcBef>
                <a:spcPts val="0"/>
              </a:spcBef>
              <a:spcAft>
                <a:spcPts val="0"/>
              </a:spcAft>
              <a:buNone/>
            </a:pPr>
            <a:endParaRPr sz="16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r>
              <a:rPr lang="en-US" sz="1600">
                <a:solidFill>
                  <a:schemeClr val="dk1"/>
                </a:solidFill>
                <a:highlight>
                  <a:srgbClr val="FFFF00"/>
                </a:highlight>
                <a:latin typeface="Calibri"/>
                <a:ea typeface="Calibri"/>
                <a:cs typeface="Calibri"/>
                <a:sym typeface="Calibri"/>
              </a:rPr>
              <a:t> </a:t>
            </a:r>
            <a:endParaRPr/>
          </a:p>
          <a:p>
            <a:pPr marL="0" marR="0" lvl="0" indent="0" algn="l" rtl="0">
              <a:spcBef>
                <a:spcPts val="0"/>
              </a:spcBef>
              <a:spcAft>
                <a:spcPts val="0"/>
              </a:spcAft>
              <a:buNone/>
            </a:pPr>
            <a:endParaRPr sz="16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endParaRPr sz="16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r>
              <a:rPr lang="en-US" sz="1600">
                <a:solidFill>
                  <a:srgbClr val="FF0000"/>
                </a:solidFill>
                <a:highlight>
                  <a:srgbClr val="FFFF00"/>
                </a:highlight>
                <a:latin typeface="Calibri"/>
                <a:ea typeface="Calibri"/>
                <a:cs typeface="Calibri"/>
                <a:sym typeface="Calibri"/>
              </a:rPr>
              <a:t>Docker will remove ALL  containers</a:t>
            </a:r>
            <a:endParaRPr/>
          </a:p>
        </p:txBody>
      </p:sp>
      <p:sp>
        <p:nvSpPr>
          <p:cNvPr id="727" name="Google Shape;727;p57"/>
          <p:cNvSpPr/>
          <p:nvPr/>
        </p:nvSpPr>
        <p:spPr>
          <a:xfrm>
            <a:off x="8530602" y="1456354"/>
            <a:ext cx="3494274" cy="5034598"/>
          </a:xfrm>
          <a:prstGeom prst="round2SameRect">
            <a:avLst>
              <a:gd name="adj1" fmla="val 16667"/>
              <a:gd name="adj2" fmla="val 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PS: This command is very dangerous make sure you know what you are doing before you run such command</a:t>
            </a:r>
            <a:endParaRPr/>
          </a:p>
        </p:txBody>
      </p:sp>
      <p:pic>
        <p:nvPicPr>
          <p:cNvPr id="728" name="Google Shape;728;p57" descr="Warning stamp Stock Vector Image by ©roxanabalint #47582093"/>
          <p:cNvPicPr preferRelativeResize="0"/>
          <p:nvPr/>
        </p:nvPicPr>
        <p:blipFill rotWithShape="1">
          <a:blip r:embed="rId3">
            <a:alphaModFix/>
          </a:blip>
          <a:srcRect/>
          <a:stretch/>
        </p:blipFill>
        <p:spPr>
          <a:xfrm>
            <a:off x="167124" y="4731026"/>
            <a:ext cx="3197915" cy="1841224"/>
          </a:xfrm>
          <a:prstGeom prst="rect">
            <a:avLst/>
          </a:prstGeom>
          <a:noFill/>
          <a:ln>
            <a:noFill/>
          </a:ln>
        </p:spPr>
      </p:pic>
      <p:pic>
        <p:nvPicPr>
          <p:cNvPr id="729" name="Google Shape;729;p57" descr="Logo&#10;&#10;Description automatically generated"/>
          <p:cNvPicPr preferRelativeResize="0"/>
          <p:nvPr/>
        </p:nvPicPr>
        <p:blipFill rotWithShape="1">
          <a:blip r:embed="rId4">
            <a:alphaModFix/>
          </a:blip>
          <a:srcRect/>
          <a:stretch/>
        </p:blipFill>
        <p:spPr>
          <a:xfrm>
            <a:off x="10490469" y="4"/>
            <a:ext cx="1701525" cy="8507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58"/>
          <p:cNvSpPr txBox="1">
            <a:spLocks noGrp="1"/>
          </p:cNvSpPr>
          <p:nvPr>
            <p:ph type="ctrTitle"/>
          </p:nvPr>
        </p:nvSpPr>
        <p:spPr>
          <a:xfrm>
            <a:off x="167125" y="125149"/>
            <a:ext cx="10344807" cy="794774"/>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800"/>
              <a:buFont typeface="Calibri"/>
              <a:buNone/>
            </a:pPr>
            <a:r>
              <a:rPr lang="en-US" sz="2800" b="1"/>
              <a:t>                         Create volumes , list all volumes</a:t>
            </a:r>
            <a:endParaRPr/>
          </a:p>
        </p:txBody>
      </p:sp>
      <p:sp>
        <p:nvSpPr>
          <p:cNvPr id="735" name="Google Shape;735;p58"/>
          <p:cNvSpPr txBox="1"/>
          <p:nvPr/>
        </p:nvSpPr>
        <p:spPr>
          <a:xfrm>
            <a:off x="67698" y="1038358"/>
            <a:ext cx="8599783"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highlight>
                  <a:srgbClr val="FFFF00"/>
                </a:highlight>
                <a:latin typeface="Calibri"/>
                <a:ea typeface="Calibri"/>
                <a:cs typeface="Calibri"/>
                <a:sym typeface="Calibri"/>
              </a:rPr>
              <a:t>$ docker volume create [volume name]</a:t>
            </a:r>
            <a:endParaRPr/>
          </a:p>
          <a:p>
            <a:pPr marL="0" marR="0" lvl="0" indent="0" algn="l" rtl="0">
              <a:spcBef>
                <a:spcPts val="0"/>
              </a:spcBef>
              <a:spcAft>
                <a:spcPts val="0"/>
              </a:spcAft>
              <a:buNone/>
            </a:pPr>
            <a:endParaRPr sz="16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endParaRPr sz="16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r>
              <a:rPr lang="en-US" sz="1600">
                <a:solidFill>
                  <a:srgbClr val="FF0000"/>
                </a:solidFill>
                <a:highlight>
                  <a:srgbClr val="FFFF00"/>
                </a:highlight>
                <a:latin typeface="Calibri"/>
                <a:ea typeface="Calibri"/>
                <a:cs typeface="Calibri"/>
                <a:sym typeface="Calibri"/>
              </a:rPr>
              <a:t>Docker will create a volume with the name provided</a:t>
            </a:r>
            <a:endParaRPr/>
          </a:p>
        </p:txBody>
      </p:sp>
      <p:sp>
        <p:nvSpPr>
          <p:cNvPr id="736" name="Google Shape;736;p58"/>
          <p:cNvSpPr txBox="1"/>
          <p:nvPr/>
        </p:nvSpPr>
        <p:spPr>
          <a:xfrm>
            <a:off x="682580" y="2846231"/>
            <a:ext cx="3387144" cy="20313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 docker volume create vol</a:t>
            </a:r>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 docker volume create ansible</a:t>
            </a:r>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 docker volume create volumes</a:t>
            </a:r>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 </a:t>
            </a:r>
            <a:endParaRPr/>
          </a:p>
        </p:txBody>
      </p:sp>
      <p:sp>
        <p:nvSpPr>
          <p:cNvPr id="737" name="Google Shape;737;p58"/>
          <p:cNvSpPr txBox="1"/>
          <p:nvPr/>
        </p:nvSpPr>
        <p:spPr>
          <a:xfrm>
            <a:off x="6735651" y="1038358"/>
            <a:ext cx="4134118"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To list all volume </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 docker volume ls </a:t>
            </a:r>
            <a:endParaRPr/>
          </a:p>
        </p:txBody>
      </p:sp>
      <p:pic>
        <p:nvPicPr>
          <p:cNvPr id="738" name="Google Shape;738;p58"/>
          <p:cNvPicPr preferRelativeResize="0"/>
          <p:nvPr/>
        </p:nvPicPr>
        <p:blipFill rotWithShape="1">
          <a:blip r:embed="rId3">
            <a:alphaModFix/>
          </a:blip>
          <a:srcRect/>
          <a:stretch/>
        </p:blipFill>
        <p:spPr>
          <a:xfrm>
            <a:off x="5333731" y="2794000"/>
            <a:ext cx="6667500" cy="1270000"/>
          </a:xfrm>
          <a:prstGeom prst="rect">
            <a:avLst/>
          </a:prstGeom>
          <a:noFill/>
          <a:ln>
            <a:noFill/>
          </a:ln>
        </p:spPr>
      </p:pic>
      <p:pic>
        <p:nvPicPr>
          <p:cNvPr id="739" name="Google Shape;739;p58" descr="Logo&#10;&#10;Description automatically generated"/>
          <p:cNvPicPr preferRelativeResize="0"/>
          <p:nvPr/>
        </p:nvPicPr>
        <p:blipFill rotWithShape="1">
          <a:blip r:embed="rId4">
            <a:alphaModFix/>
          </a:blip>
          <a:srcRect/>
          <a:stretch/>
        </p:blipFill>
        <p:spPr>
          <a:xfrm>
            <a:off x="10490469" y="4"/>
            <a:ext cx="1701525" cy="8507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5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Where are docker volumes located</a:t>
            </a:r>
            <a:endParaRPr/>
          </a:p>
        </p:txBody>
      </p:sp>
      <p:sp>
        <p:nvSpPr>
          <p:cNvPr id="745" name="Google Shape;745;p59"/>
          <p:cNvSpPr txBox="1">
            <a:spLocks noGrp="1"/>
          </p:cNvSpPr>
          <p:nvPr>
            <p:ph type="body" idx="1"/>
          </p:nvPr>
        </p:nvSpPr>
        <p:spPr>
          <a:xfrm>
            <a:off x="2663686" y="3081131"/>
            <a:ext cx="5078897" cy="894521"/>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highlight>
                  <a:srgbClr val="FFFF00"/>
                </a:highlight>
              </a:rPr>
              <a:t>/var/lib/docker/volumes</a:t>
            </a: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p:txBody>
      </p:sp>
      <p:pic>
        <p:nvPicPr>
          <p:cNvPr id="746" name="Google Shape;746;p59" descr="Logo&#10;&#10;Description automatically generated"/>
          <p:cNvPicPr preferRelativeResize="0"/>
          <p:nvPr/>
        </p:nvPicPr>
        <p:blipFill rotWithShape="1">
          <a:blip r:embed="rId3">
            <a:alphaModFix/>
          </a:blip>
          <a:srcRect/>
          <a:stretch/>
        </p:blipFill>
        <p:spPr>
          <a:xfrm>
            <a:off x="10490469" y="4"/>
            <a:ext cx="1701525" cy="850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a:spLocks noGrp="1"/>
          </p:cNvSpPr>
          <p:nvPr>
            <p:ph type="ctrTitle"/>
          </p:nvPr>
        </p:nvSpPr>
        <p:spPr>
          <a:xfrm>
            <a:off x="296561" y="247136"/>
            <a:ext cx="10268465" cy="654908"/>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a:t>Pull an image to your VM</a:t>
            </a:r>
            <a:endParaRPr/>
          </a:p>
        </p:txBody>
      </p:sp>
      <p:sp>
        <p:nvSpPr>
          <p:cNvPr id="143" name="Google Shape;143;p6"/>
          <p:cNvSpPr txBox="1"/>
          <p:nvPr/>
        </p:nvSpPr>
        <p:spPr>
          <a:xfrm>
            <a:off x="642551" y="1248032"/>
            <a:ext cx="7117492" cy="20313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To </a:t>
            </a:r>
            <a:r>
              <a:rPr lang="en-US" sz="1800" b="1">
                <a:solidFill>
                  <a:schemeClr val="dk1"/>
                </a:solidFill>
                <a:latin typeface="Calibri"/>
                <a:ea typeface="Calibri"/>
                <a:cs typeface="Calibri"/>
                <a:sym typeface="Calibri"/>
              </a:rPr>
              <a:t>Pull an image </a:t>
            </a:r>
            <a:r>
              <a:rPr lang="en-US" sz="1800">
                <a:solidFill>
                  <a:schemeClr val="dk1"/>
                </a:solidFill>
                <a:latin typeface="Calibri"/>
                <a:ea typeface="Calibri"/>
                <a:cs typeface="Calibri"/>
                <a:sym typeface="Calibri"/>
              </a:rPr>
              <a:t>means to download that image from dockerhub to your VM. When the command is applied docker perform the following action(s)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1-</a:t>
            </a:r>
            <a:r>
              <a:rPr lang="en-US" sz="1800">
                <a:solidFill>
                  <a:schemeClr val="dk1"/>
                </a:solidFill>
                <a:latin typeface="Calibri"/>
                <a:ea typeface="Calibri"/>
                <a:cs typeface="Calibri"/>
                <a:sym typeface="Calibri"/>
              </a:rPr>
              <a:t> check if the image exist locally first</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2-</a:t>
            </a:r>
            <a:r>
              <a:rPr lang="en-US" sz="1800">
                <a:solidFill>
                  <a:schemeClr val="dk1"/>
                </a:solidFill>
                <a:latin typeface="Calibri"/>
                <a:ea typeface="Calibri"/>
                <a:cs typeface="Calibri"/>
                <a:sym typeface="Calibri"/>
              </a:rPr>
              <a:t> if the image does not exist locally docker will pull (download) that image from dockerhub if the image exit </a:t>
            </a:r>
            <a:endParaRPr/>
          </a:p>
        </p:txBody>
      </p:sp>
      <p:sp>
        <p:nvSpPr>
          <p:cNvPr id="144" name="Google Shape;144;p6"/>
          <p:cNvSpPr txBox="1"/>
          <p:nvPr/>
        </p:nvSpPr>
        <p:spPr>
          <a:xfrm>
            <a:off x="1405984" y="4811335"/>
            <a:ext cx="6252518" cy="255454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dk1"/>
                </a:solidFill>
                <a:latin typeface="Calibri"/>
                <a:ea typeface="Calibri"/>
                <a:cs typeface="Calibri"/>
                <a:sym typeface="Calibri"/>
              </a:rPr>
              <a:t>$ </a:t>
            </a:r>
            <a:r>
              <a:rPr lang="en-US" sz="3200">
                <a:solidFill>
                  <a:schemeClr val="dk1"/>
                </a:solidFill>
                <a:highlight>
                  <a:srgbClr val="FFFF00"/>
                </a:highlight>
                <a:latin typeface="Calibri"/>
                <a:ea typeface="Calibri"/>
                <a:cs typeface="Calibri"/>
                <a:sym typeface="Calibri"/>
              </a:rPr>
              <a:t>docker pull ubuntu:22.10</a:t>
            </a:r>
            <a:endParaRPr/>
          </a:p>
          <a:p>
            <a:pPr marL="0" marR="0" lvl="0" indent="0" algn="l" rtl="0">
              <a:spcBef>
                <a:spcPts val="0"/>
              </a:spcBef>
              <a:spcAft>
                <a:spcPts val="0"/>
              </a:spcAft>
              <a:buNone/>
            </a:pPr>
            <a:endParaRPr sz="3200">
              <a:solidFill>
                <a:schemeClr val="dk1"/>
              </a:solidFill>
              <a:latin typeface="Calibri"/>
              <a:ea typeface="Calibri"/>
              <a:cs typeface="Calibri"/>
              <a:sym typeface="Calibri"/>
            </a:endParaRPr>
          </a:p>
          <a:p>
            <a:pPr marL="0" marR="0" lvl="0" indent="0" algn="l" rtl="0">
              <a:spcBef>
                <a:spcPts val="0"/>
              </a:spcBef>
              <a:spcAft>
                <a:spcPts val="0"/>
              </a:spcAft>
              <a:buNone/>
            </a:pPr>
            <a:r>
              <a:rPr lang="en-US" sz="3200">
                <a:solidFill>
                  <a:schemeClr val="dk1"/>
                </a:solidFill>
                <a:latin typeface="Calibri"/>
                <a:ea typeface="Calibri"/>
                <a:cs typeface="Calibri"/>
                <a:sym typeface="Calibri"/>
              </a:rPr>
              <a:t>$ </a:t>
            </a:r>
            <a:r>
              <a:rPr lang="en-US" sz="3200">
                <a:solidFill>
                  <a:schemeClr val="dk1"/>
                </a:solidFill>
                <a:highlight>
                  <a:srgbClr val="FFFF00"/>
                </a:highlight>
                <a:latin typeface="Calibri"/>
                <a:ea typeface="Calibri"/>
                <a:cs typeface="Calibri"/>
                <a:sym typeface="Calibri"/>
              </a:rPr>
              <a:t>docker pull ubuntu:20.04</a:t>
            </a:r>
            <a:endParaRPr/>
          </a:p>
          <a:p>
            <a:pPr marL="0" marR="0" lvl="0" indent="0" algn="l" rtl="0">
              <a:spcBef>
                <a:spcPts val="0"/>
              </a:spcBef>
              <a:spcAft>
                <a:spcPts val="0"/>
              </a:spcAft>
              <a:buNone/>
            </a:pPr>
            <a:endParaRPr sz="3200">
              <a:solidFill>
                <a:schemeClr val="dk1"/>
              </a:solidFill>
              <a:latin typeface="Calibri"/>
              <a:ea typeface="Calibri"/>
              <a:cs typeface="Calibri"/>
              <a:sym typeface="Calibri"/>
            </a:endParaRPr>
          </a:p>
          <a:p>
            <a:pPr marL="0" marR="0" lvl="0" indent="0" algn="l" rtl="0">
              <a:spcBef>
                <a:spcPts val="0"/>
              </a:spcBef>
              <a:spcAft>
                <a:spcPts val="0"/>
              </a:spcAft>
              <a:buNone/>
            </a:pPr>
            <a:endParaRPr sz="3200">
              <a:solidFill>
                <a:schemeClr val="dk1"/>
              </a:solidFill>
              <a:latin typeface="Calibri"/>
              <a:ea typeface="Calibri"/>
              <a:cs typeface="Calibri"/>
              <a:sym typeface="Calibri"/>
            </a:endParaRPr>
          </a:p>
        </p:txBody>
      </p:sp>
      <p:sp>
        <p:nvSpPr>
          <p:cNvPr id="145" name="Google Shape;145;p6"/>
          <p:cNvSpPr/>
          <p:nvPr/>
        </p:nvSpPr>
        <p:spPr>
          <a:xfrm>
            <a:off x="1170937" y="3587393"/>
            <a:ext cx="460155" cy="487017"/>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1</a:t>
            </a:r>
            <a:endParaRPr/>
          </a:p>
        </p:txBody>
      </p:sp>
      <p:sp>
        <p:nvSpPr>
          <p:cNvPr id="146" name="Google Shape;146;p6"/>
          <p:cNvSpPr/>
          <p:nvPr/>
        </p:nvSpPr>
        <p:spPr>
          <a:xfrm>
            <a:off x="2428279" y="3516071"/>
            <a:ext cx="460155" cy="487017"/>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2</a:t>
            </a:r>
            <a:endParaRPr/>
          </a:p>
        </p:txBody>
      </p:sp>
      <p:sp>
        <p:nvSpPr>
          <p:cNvPr id="147" name="Google Shape;147;p6"/>
          <p:cNvSpPr/>
          <p:nvPr/>
        </p:nvSpPr>
        <p:spPr>
          <a:xfrm>
            <a:off x="3991281" y="3429000"/>
            <a:ext cx="460155" cy="487017"/>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3</a:t>
            </a:r>
            <a:endParaRPr/>
          </a:p>
        </p:txBody>
      </p:sp>
      <p:cxnSp>
        <p:nvCxnSpPr>
          <p:cNvPr id="148" name="Google Shape;148;p6"/>
          <p:cNvCxnSpPr>
            <a:stCxn id="145" idx="5"/>
          </p:cNvCxnSpPr>
          <p:nvPr/>
        </p:nvCxnSpPr>
        <p:spPr>
          <a:xfrm>
            <a:off x="1563704" y="4003088"/>
            <a:ext cx="398400" cy="8280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149" name="Google Shape;149;p6"/>
          <p:cNvCxnSpPr/>
          <p:nvPr/>
        </p:nvCxnSpPr>
        <p:spPr>
          <a:xfrm>
            <a:off x="4230177" y="3988248"/>
            <a:ext cx="119402" cy="746812"/>
          </a:xfrm>
          <a:prstGeom prst="straightConnector1">
            <a:avLst/>
          </a:prstGeom>
          <a:noFill/>
          <a:ln w="38100" cap="flat" cmpd="sng">
            <a:solidFill>
              <a:schemeClr val="accent1"/>
            </a:solidFill>
            <a:prstDash val="solid"/>
            <a:miter lim="800000"/>
            <a:headEnd type="none" w="sm" len="sm"/>
            <a:tailEnd type="triangle" w="med" len="med"/>
          </a:ln>
        </p:spPr>
      </p:cxnSp>
      <p:cxnSp>
        <p:nvCxnSpPr>
          <p:cNvPr id="150" name="Google Shape;150;p6"/>
          <p:cNvCxnSpPr/>
          <p:nvPr/>
        </p:nvCxnSpPr>
        <p:spPr>
          <a:xfrm>
            <a:off x="2860588" y="4068033"/>
            <a:ext cx="281484" cy="820332"/>
          </a:xfrm>
          <a:prstGeom prst="straightConnector1">
            <a:avLst/>
          </a:prstGeom>
          <a:noFill/>
          <a:ln w="38100" cap="flat" cmpd="sng">
            <a:solidFill>
              <a:schemeClr val="accent1"/>
            </a:solidFill>
            <a:prstDash val="solid"/>
            <a:miter lim="800000"/>
            <a:headEnd type="none" w="sm" len="sm"/>
            <a:tailEnd type="triangle" w="med" len="med"/>
          </a:ln>
        </p:spPr>
      </p:cxnSp>
      <p:sp>
        <p:nvSpPr>
          <p:cNvPr id="151" name="Google Shape;151;p6"/>
          <p:cNvSpPr/>
          <p:nvPr/>
        </p:nvSpPr>
        <p:spPr>
          <a:xfrm>
            <a:off x="5079103" y="3501231"/>
            <a:ext cx="460155" cy="487017"/>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4</a:t>
            </a:r>
            <a:endParaRPr/>
          </a:p>
        </p:txBody>
      </p:sp>
      <p:cxnSp>
        <p:nvCxnSpPr>
          <p:cNvPr id="152" name="Google Shape;152;p6"/>
          <p:cNvCxnSpPr/>
          <p:nvPr/>
        </p:nvCxnSpPr>
        <p:spPr>
          <a:xfrm>
            <a:off x="5317999" y="4060479"/>
            <a:ext cx="119402" cy="746812"/>
          </a:xfrm>
          <a:prstGeom prst="straightConnector1">
            <a:avLst/>
          </a:prstGeom>
          <a:noFill/>
          <a:ln w="38100" cap="flat" cmpd="sng">
            <a:solidFill>
              <a:schemeClr val="accent1"/>
            </a:solidFill>
            <a:prstDash val="solid"/>
            <a:miter lim="800000"/>
            <a:headEnd type="none" w="sm" len="sm"/>
            <a:tailEnd type="triangle" w="med" len="med"/>
          </a:ln>
        </p:spPr>
      </p:cxnSp>
      <p:sp>
        <p:nvSpPr>
          <p:cNvPr id="153" name="Google Shape;153;p6"/>
          <p:cNvSpPr/>
          <p:nvPr/>
        </p:nvSpPr>
        <p:spPr>
          <a:xfrm>
            <a:off x="7658502" y="1227959"/>
            <a:ext cx="4361230" cy="4465510"/>
          </a:xfrm>
          <a:prstGeom prst="roundRect">
            <a:avLst>
              <a:gd name="adj" fmla="val 16667"/>
            </a:avLst>
          </a:prstGeom>
          <a:solidFill>
            <a:schemeClr val="lt1">
              <a:alpha val="92941"/>
            </a:schemeClr>
          </a:solidFill>
          <a:ln w="984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1- </a:t>
            </a:r>
            <a:r>
              <a:rPr lang="en-US" sz="1800" b="1">
                <a:solidFill>
                  <a:schemeClr val="dk1"/>
                </a:solidFill>
                <a:latin typeface="Calibri"/>
                <a:ea typeface="Calibri"/>
                <a:cs typeface="Calibri"/>
                <a:sym typeface="Calibri"/>
              </a:rPr>
              <a:t>docker  </a:t>
            </a:r>
            <a:r>
              <a:rPr lang="en-US" sz="1800">
                <a:solidFill>
                  <a:schemeClr val="dk1"/>
                </a:solidFill>
                <a:latin typeface="Calibri"/>
                <a:ea typeface="Calibri"/>
                <a:cs typeface="Calibri"/>
                <a:sym typeface="Calibri"/>
              </a:rPr>
              <a:t>called the docker client</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2- </a:t>
            </a:r>
            <a:r>
              <a:rPr lang="en-US" sz="1800" b="1">
                <a:solidFill>
                  <a:schemeClr val="dk1"/>
                </a:solidFill>
                <a:latin typeface="Calibri"/>
                <a:ea typeface="Calibri"/>
                <a:cs typeface="Calibri"/>
                <a:sym typeface="Calibri"/>
              </a:rPr>
              <a:t>pull </a:t>
            </a:r>
            <a:r>
              <a:rPr lang="en-US" sz="1800">
                <a:solidFill>
                  <a:schemeClr val="dk1"/>
                </a:solidFill>
                <a:latin typeface="Calibri"/>
                <a:ea typeface="Calibri"/>
                <a:cs typeface="Calibri"/>
                <a:sym typeface="Calibri"/>
              </a:rPr>
              <a:t>action to perform  which means in other word download </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3-  </a:t>
            </a:r>
            <a:r>
              <a:rPr lang="en-US" sz="1800" b="1">
                <a:solidFill>
                  <a:schemeClr val="dk1"/>
                </a:solidFill>
                <a:latin typeface="Calibri"/>
                <a:ea typeface="Calibri"/>
                <a:cs typeface="Calibri"/>
                <a:sym typeface="Calibri"/>
              </a:rPr>
              <a:t>ubuntu</a:t>
            </a:r>
            <a:r>
              <a:rPr lang="en-US" sz="1800">
                <a:solidFill>
                  <a:schemeClr val="dk1"/>
                </a:solidFill>
                <a:latin typeface="Calibri"/>
                <a:ea typeface="Calibri"/>
                <a:cs typeface="Calibri"/>
                <a:sym typeface="Calibri"/>
              </a:rPr>
              <a:t> is the repository</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4-  </a:t>
            </a:r>
            <a:r>
              <a:rPr lang="en-US" sz="1800" b="1">
                <a:solidFill>
                  <a:schemeClr val="dk1"/>
                </a:solidFill>
                <a:latin typeface="Calibri"/>
                <a:ea typeface="Calibri"/>
                <a:cs typeface="Calibri"/>
                <a:sym typeface="Calibri"/>
              </a:rPr>
              <a:t>22.10, 20.04 are </a:t>
            </a:r>
            <a:r>
              <a:rPr lang="en-US" sz="1800">
                <a:solidFill>
                  <a:schemeClr val="dk1"/>
                </a:solidFill>
                <a:latin typeface="Calibri"/>
                <a:ea typeface="Calibri"/>
                <a:cs typeface="Calibri"/>
                <a:sym typeface="Calibri"/>
              </a:rPr>
              <a:t> the image tags to pull </a:t>
            </a:r>
            <a:endParaRPr/>
          </a:p>
        </p:txBody>
      </p:sp>
      <p:pic>
        <p:nvPicPr>
          <p:cNvPr id="154" name="Google Shape;154;p6" descr="Logo&#10;&#10;Description automatically generated"/>
          <p:cNvPicPr preferRelativeResize="0"/>
          <p:nvPr/>
        </p:nvPicPr>
        <p:blipFill rotWithShape="1">
          <a:blip r:embed="rId3">
            <a:alphaModFix/>
          </a:blip>
          <a:srcRect/>
          <a:stretch/>
        </p:blipFill>
        <p:spPr>
          <a:xfrm>
            <a:off x="10490469" y="4"/>
            <a:ext cx="1701525" cy="8507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60"/>
          <p:cNvSpPr txBox="1">
            <a:spLocks noGrp="1"/>
          </p:cNvSpPr>
          <p:nvPr>
            <p:ph type="ctrTitle"/>
          </p:nvPr>
        </p:nvSpPr>
        <p:spPr>
          <a:xfrm>
            <a:off x="167125" y="125149"/>
            <a:ext cx="10344807" cy="794774"/>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800"/>
              <a:buFont typeface="Calibri"/>
              <a:buNone/>
            </a:pPr>
            <a:r>
              <a:rPr lang="en-US" sz="2800" b="1"/>
              <a:t>                         Remove  ALL volumes NOT being used </a:t>
            </a:r>
            <a:endParaRPr/>
          </a:p>
        </p:txBody>
      </p:sp>
      <p:sp>
        <p:nvSpPr>
          <p:cNvPr id="752" name="Google Shape;752;p60"/>
          <p:cNvSpPr txBox="1"/>
          <p:nvPr/>
        </p:nvSpPr>
        <p:spPr>
          <a:xfrm>
            <a:off x="426044" y="3368142"/>
            <a:ext cx="8599783"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highlight>
                  <a:srgbClr val="FFFF00"/>
                </a:highlight>
                <a:latin typeface="Calibri"/>
                <a:ea typeface="Calibri"/>
                <a:cs typeface="Calibri"/>
                <a:sym typeface="Calibri"/>
              </a:rPr>
              <a:t>$ docker volume prune –f </a:t>
            </a:r>
            <a:endParaRPr/>
          </a:p>
          <a:p>
            <a:pPr marL="0" marR="0" lvl="0" indent="0" algn="l" rtl="0">
              <a:spcBef>
                <a:spcPts val="0"/>
              </a:spcBef>
              <a:spcAft>
                <a:spcPts val="0"/>
              </a:spcAft>
              <a:buNone/>
            </a:pPr>
            <a:endParaRPr sz="16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r>
              <a:rPr lang="en-US" sz="1600">
                <a:solidFill>
                  <a:srgbClr val="FF0000"/>
                </a:solidFill>
                <a:highlight>
                  <a:srgbClr val="FFFF00"/>
                </a:highlight>
                <a:latin typeface="Calibri"/>
                <a:ea typeface="Calibri"/>
                <a:cs typeface="Calibri"/>
                <a:sym typeface="Calibri"/>
              </a:rPr>
              <a:t>Docker will remove all volume that re not being used </a:t>
            </a:r>
            <a:endParaRPr/>
          </a:p>
        </p:txBody>
      </p:sp>
      <p:pic>
        <p:nvPicPr>
          <p:cNvPr id="753" name="Google Shape;753;p60" descr="Warning stamp Stock Vector Image by ©roxanabalint #47582093"/>
          <p:cNvPicPr preferRelativeResize="0"/>
          <p:nvPr/>
        </p:nvPicPr>
        <p:blipFill rotWithShape="1">
          <a:blip r:embed="rId3">
            <a:alphaModFix/>
          </a:blip>
          <a:srcRect/>
          <a:stretch/>
        </p:blipFill>
        <p:spPr>
          <a:xfrm>
            <a:off x="7314017" y="1051081"/>
            <a:ext cx="3197915" cy="1841224"/>
          </a:xfrm>
          <a:prstGeom prst="rect">
            <a:avLst/>
          </a:prstGeom>
          <a:noFill/>
          <a:ln>
            <a:noFill/>
          </a:ln>
        </p:spPr>
      </p:pic>
      <p:sp>
        <p:nvSpPr>
          <p:cNvPr id="754" name="Google Shape;754;p60"/>
          <p:cNvSpPr/>
          <p:nvPr/>
        </p:nvSpPr>
        <p:spPr>
          <a:xfrm>
            <a:off x="9465276" y="2619632"/>
            <a:ext cx="2559600" cy="3871320"/>
          </a:xfrm>
          <a:prstGeom prst="round2SameRect">
            <a:avLst>
              <a:gd name="adj1" fmla="val 16667"/>
              <a:gd name="adj2" fmla="val 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PS: This command is very dangerous make sure you know what you are doing before you run such command</a:t>
            </a:r>
            <a:endParaRPr/>
          </a:p>
        </p:txBody>
      </p:sp>
      <p:pic>
        <p:nvPicPr>
          <p:cNvPr id="755" name="Google Shape;755;p60" descr="Logo&#10;&#10;Description automatically generated"/>
          <p:cNvPicPr preferRelativeResize="0"/>
          <p:nvPr/>
        </p:nvPicPr>
        <p:blipFill rotWithShape="1">
          <a:blip r:embed="rId4">
            <a:alphaModFix/>
          </a:blip>
          <a:srcRect/>
          <a:stretch/>
        </p:blipFill>
        <p:spPr>
          <a:xfrm>
            <a:off x="10490469" y="4"/>
            <a:ext cx="1701525" cy="8507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61"/>
          <p:cNvSpPr txBox="1">
            <a:spLocks noGrp="1"/>
          </p:cNvSpPr>
          <p:nvPr>
            <p:ph type="ctrTitle"/>
          </p:nvPr>
        </p:nvSpPr>
        <p:spPr>
          <a:xfrm>
            <a:off x="167125" y="125149"/>
            <a:ext cx="10344807" cy="794774"/>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800"/>
              <a:buFont typeface="Calibri"/>
              <a:buNone/>
            </a:pPr>
            <a:r>
              <a:rPr lang="en-US" sz="2800" b="1"/>
              <a:t>Delete or remove all volumes</a:t>
            </a:r>
            <a:endParaRPr/>
          </a:p>
        </p:txBody>
      </p:sp>
      <p:sp>
        <p:nvSpPr>
          <p:cNvPr id="761" name="Google Shape;761;p61"/>
          <p:cNvSpPr txBox="1"/>
          <p:nvPr/>
        </p:nvSpPr>
        <p:spPr>
          <a:xfrm>
            <a:off x="0" y="1049153"/>
            <a:ext cx="8599783"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highlight>
                  <a:srgbClr val="FFFF00"/>
                </a:highlight>
                <a:latin typeface="Calibri"/>
                <a:ea typeface="Calibri"/>
                <a:cs typeface="Calibri"/>
                <a:sym typeface="Calibri"/>
              </a:rPr>
              <a:t>$ docker rm volume –f  [volume name 1 ]…….. [volume name n ]</a:t>
            </a:r>
            <a:endParaRPr/>
          </a:p>
          <a:p>
            <a:pPr marL="0" marR="0" lvl="0" indent="0" algn="l" rtl="0">
              <a:spcBef>
                <a:spcPts val="0"/>
              </a:spcBef>
              <a:spcAft>
                <a:spcPts val="0"/>
              </a:spcAft>
              <a:buNone/>
            </a:pPr>
            <a:r>
              <a:rPr lang="en-US" sz="1600">
                <a:solidFill>
                  <a:schemeClr val="dk1"/>
                </a:solidFill>
                <a:highlight>
                  <a:srgbClr val="FFFF00"/>
                </a:highlight>
                <a:latin typeface="Calibri"/>
                <a:ea typeface="Calibri"/>
                <a:cs typeface="Calibri"/>
                <a:sym typeface="Calibri"/>
              </a:rPr>
              <a:t> </a:t>
            </a:r>
            <a:endParaRPr/>
          </a:p>
          <a:p>
            <a:pPr marL="0" marR="0" lvl="0" indent="0" algn="l" rtl="0">
              <a:spcBef>
                <a:spcPts val="0"/>
              </a:spcBef>
              <a:spcAft>
                <a:spcPts val="0"/>
              </a:spcAft>
              <a:buNone/>
            </a:pPr>
            <a:endParaRPr sz="16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endParaRPr sz="16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r>
              <a:rPr lang="en-US" sz="1600">
                <a:solidFill>
                  <a:srgbClr val="FF0000"/>
                </a:solidFill>
                <a:highlight>
                  <a:srgbClr val="FFFF00"/>
                </a:highlight>
                <a:latin typeface="Calibri"/>
                <a:ea typeface="Calibri"/>
                <a:cs typeface="Calibri"/>
                <a:sym typeface="Calibri"/>
              </a:rPr>
              <a:t>Docker will remove ALL  volume</a:t>
            </a:r>
            <a:endParaRPr/>
          </a:p>
        </p:txBody>
      </p:sp>
      <p:sp>
        <p:nvSpPr>
          <p:cNvPr id="762" name="Google Shape;762;p61"/>
          <p:cNvSpPr/>
          <p:nvPr/>
        </p:nvSpPr>
        <p:spPr>
          <a:xfrm>
            <a:off x="8530602" y="1456354"/>
            <a:ext cx="3494274" cy="5034598"/>
          </a:xfrm>
          <a:prstGeom prst="round2SameRect">
            <a:avLst>
              <a:gd name="adj1" fmla="val 16667"/>
              <a:gd name="adj2" fmla="val 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PS: This command is very dangerous make sure you know what you are doing before you run such command</a:t>
            </a:r>
            <a:endParaRPr/>
          </a:p>
        </p:txBody>
      </p:sp>
      <p:pic>
        <p:nvPicPr>
          <p:cNvPr id="763" name="Google Shape;763;p61" descr="Warning stamp Stock Vector Image by ©roxanabalint #47582093"/>
          <p:cNvPicPr preferRelativeResize="0"/>
          <p:nvPr/>
        </p:nvPicPr>
        <p:blipFill rotWithShape="1">
          <a:blip r:embed="rId3">
            <a:alphaModFix/>
          </a:blip>
          <a:srcRect/>
          <a:stretch/>
        </p:blipFill>
        <p:spPr>
          <a:xfrm>
            <a:off x="167124" y="4731026"/>
            <a:ext cx="3197915" cy="1841224"/>
          </a:xfrm>
          <a:prstGeom prst="rect">
            <a:avLst/>
          </a:prstGeom>
          <a:noFill/>
          <a:ln>
            <a:noFill/>
          </a:ln>
        </p:spPr>
      </p:pic>
      <p:sp>
        <p:nvSpPr>
          <p:cNvPr id="764" name="Google Shape;764;p61"/>
          <p:cNvSpPr txBox="1"/>
          <p:nvPr/>
        </p:nvSpPr>
        <p:spPr>
          <a:xfrm>
            <a:off x="337930" y="3071191"/>
            <a:ext cx="544664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 docker rm volume –f vol ansible volumes </a:t>
            </a:r>
            <a:endParaRPr/>
          </a:p>
        </p:txBody>
      </p:sp>
      <p:pic>
        <p:nvPicPr>
          <p:cNvPr id="765" name="Google Shape;765;p61" descr="Logo&#10;&#10;Description automatically generated"/>
          <p:cNvPicPr preferRelativeResize="0"/>
          <p:nvPr/>
        </p:nvPicPr>
        <p:blipFill rotWithShape="1">
          <a:blip r:embed="rId4">
            <a:alphaModFix/>
          </a:blip>
          <a:srcRect/>
          <a:stretch/>
        </p:blipFill>
        <p:spPr>
          <a:xfrm>
            <a:off x="10490469" y="4"/>
            <a:ext cx="1701525" cy="8507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62"/>
          <p:cNvSpPr txBox="1">
            <a:spLocks noGrp="1"/>
          </p:cNvSpPr>
          <p:nvPr>
            <p:ph type="ctrTitle"/>
          </p:nvPr>
        </p:nvSpPr>
        <p:spPr>
          <a:xfrm>
            <a:off x="167125" y="125149"/>
            <a:ext cx="10344807" cy="794774"/>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800"/>
              <a:buFont typeface="Calibri"/>
              <a:buNone/>
            </a:pPr>
            <a:r>
              <a:rPr lang="en-US" sz="2800" b="1"/>
              <a:t>Delete all volumes, images, containers network not being used </a:t>
            </a:r>
            <a:endParaRPr/>
          </a:p>
        </p:txBody>
      </p:sp>
      <p:sp>
        <p:nvSpPr>
          <p:cNvPr id="771" name="Google Shape;771;p62"/>
          <p:cNvSpPr txBox="1"/>
          <p:nvPr/>
        </p:nvSpPr>
        <p:spPr>
          <a:xfrm>
            <a:off x="0" y="1049153"/>
            <a:ext cx="8599783"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highlight>
                  <a:srgbClr val="FFFF00"/>
                </a:highlight>
                <a:latin typeface="Calibri"/>
                <a:ea typeface="Calibri"/>
                <a:cs typeface="Calibri"/>
                <a:sym typeface="Calibri"/>
              </a:rPr>
              <a:t>$ docker system prune –f –a </a:t>
            </a:r>
            <a:endParaRPr/>
          </a:p>
          <a:p>
            <a:pPr marL="0" marR="0" lvl="0" indent="0" algn="l" rtl="0">
              <a:spcBef>
                <a:spcPts val="0"/>
              </a:spcBef>
              <a:spcAft>
                <a:spcPts val="0"/>
              </a:spcAft>
              <a:buNone/>
            </a:pPr>
            <a:r>
              <a:rPr lang="en-US" sz="1600">
                <a:solidFill>
                  <a:schemeClr val="dk1"/>
                </a:solidFill>
                <a:highlight>
                  <a:srgbClr val="FFFF00"/>
                </a:highlight>
                <a:latin typeface="Calibri"/>
                <a:ea typeface="Calibri"/>
                <a:cs typeface="Calibri"/>
                <a:sym typeface="Calibri"/>
              </a:rPr>
              <a:t> </a:t>
            </a:r>
            <a:endParaRPr/>
          </a:p>
          <a:p>
            <a:pPr marL="0" marR="0" lvl="0" indent="0" algn="l" rtl="0">
              <a:spcBef>
                <a:spcPts val="0"/>
              </a:spcBef>
              <a:spcAft>
                <a:spcPts val="0"/>
              </a:spcAft>
              <a:buNone/>
            </a:pPr>
            <a:endParaRPr sz="16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endParaRPr sz="1600">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r>
              <a:rPr lang="en-US" sz="1600">
                <a:solidFill>
                  <a:srgbClr val="FF0000"/>
                </a:solidFill>
                <a:highlight>
                  <a:srgbClr val="FFFF00"/>
                </a:highlight>
                <a:latin typeface="Calibri"/>
                <a:ea typeface="Calibri"/>
                <a:cs typeface="Calibri"/>
                <a:sym typeface="Calibri"/>
              </a:rPr>
              <a:t>Docker will remove all entities NOT being used </a:t>
            </a:r>
            <a:endParaRPr/>
          </a:p>
        </p:txBody>
      </p:sp>
      <p:sp>
        <p:nvSpPr>
          <p:cNvPr id="772" name="Google Shape;772;p62"/>
          <p:cNvSpPr/>
          <p:nvPr/>
        </p:nvSpPr>
        <p:spPr>
          <a:xfrm>
            <a:off x="8530602" y="1456354"/>
            <a:ext cx="3494274" cy="5034598"/>
          </a:xfrm>
          <a:prstGeom prst="round2SameRect">
            <a:avLst>
              <a:gd name="adj1" fmla="val 16667"/>
              <a:gd name="adj2" fmla="val 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PS: This command is very dangerous make sure you know what you are doing before you run such command</a:t>
            </a:r>
            <a:endParaRPr/>
          </a:p>
        </p:txBody>
      </p:sp>
      <p:pic>
        <p:nvPicPr>
          <p:cNvPr id="773" name="Google Shape;773;p62" descr="Warning stamp Stock Vector Image by ©roxanabalint #47582093"/>
          <p:cNvPicPr preferRelativeResize="0"/>
          <p:nvPr/>
        </p:nvPicPr>
        <p:blipFill rotWithShape="1">
          <a:blip r:embed="rId3">
            <a:alphaModFix/>
          </a:blip>
          <a:srcRect/>
          <a:stretch/>
        </p:blipFill>
        <p:spPr>
          <a:xfrm>
            <a:off x="167124" y="4731026"/>
            <a:ext cx="3197915" cy="1841224"/>
          </a:xfrm>
          <a:prstGeom prst="rect">
            <a:avLst/>
          </a:prstGeom>
          <a:noFill/>
          <a:ln>
            <a:noFill/>
          </a:ln>
        </p:spPr>
      </p:pic>
      <p:sp>
        <p:nvSpPr>
          <p:cNvPr id="774" name="Google Shape;774;p62"/>
          <p:cNvSpPr txBox="1"/>
          <p:nvPr/>
        </p:nvSpPr>
        <p:spPr>
          <a:xfrm>
            <a:off x="337930" y="3071191"/>
            <a:ext cx="544664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 docker system prune –f –a </a:t>
            </a:r>
            <a:endParaRPr/>
          </a:p>
        </p:txBody>
      </p:sp>
      <p:pic>
        <p:nvPicPr>
          <p:cNvPr id="775" name="Google Shape;775;p62" descr="Logo&#10;&#10;Description automatically generated"/>
          <p:cNvPicPr preferRelativeResize="0"/>
          <p:nvPr/>
        </p:nvPicPr>
        <p:blipFill rotWithShape="1">
          <a:blip r:embed="rId4">
            <a:alphaModFix/>
          </a:blip>
          <a:srcRect/>
          <a:stretch/>
        </p:blipFill>
        <p:spPr>
          <a:xfrm>
            <a:off x="10490469" y="4"/>
            <a:ext cx="1701525" cy="8507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79"/>
        <p:cNvGrpSpPr/>
        <p:nvPr/>
      </p:nvGrpSpPr>
      <p:grpSpPr>
        <a:xfrm>
          <a:off x="0" y="0"/>
          <a:ext cx="0" cy="0"/>
          <a:chOff x="0" y="0"/>
          <a:chExt cx="0" cy="0"/>
        </a:xfrm>
      </p:grpSpPr>
      <p:sp>
        <p:nvSpPr>
          <p:cNvPr id="780" name="Google Shape;780;p63"/>
          <p:cNvSpPr/>
          <p:nvPr/>
        </p:nvSpPr>
        <p:spPr>
          <a:xfrm>
            <a:off x="0" y="0"/>
            <a:ext cx="12191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1" name="Google Shape;781;p63"/>
          <p:cNvSpPr txBox="1">
            <a:spLocks noGrp="1"/>
          </p:cNvSpPr>
          <p:nvPr>
            <p:ph type="title"/>
          </p:nvPr>
        </p:nvSpPr>
        <p:spPr>
          <a:xfrm>
            <a:off x="517889" y="4883544"/>
            <a:ext cx="3876086" cy="155690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Calibri"/>
              <a:buNone/>
            </a:pPr>
            <a:r>
              <a:rPr lang="en-US" sz="3200"/>
              <a:t>Dockerhub</a:t>
            </a:r>
            <a:endParaRPr/>
          </a:p>
        </p:txBody>
      </p:sp>
      <p:sp>
        <p:nvSpPr>
          <p:cNvPr id="782" name="Google Shape;782;p63"/>
          <p:cNvSpPr/>
          <p:nvPr/>
        </p:nvSpPr>
        <p:spPr>
          <a:xfrm>
            <a:off x="0" y="0"/>
            <a:ext cx="12192000" cy="86584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3" name="Google Shape;783;p63"/>
          <p:cNvSpPr/>
          <p:nvPr/>
        </p:nvSpPr>
        <p:spPr>
          <a:xfrm>
            <a:off x="517889" y="0"/>
            <a:ext cx="11231745" cy="4588184"/>
          </a:xfrm>
          <a:prstGeom prst="rect">
            <a:avLst/>
          </a:prstGeom>
          <a:solidFill>
            <a:schemeClr val="lt1"/>
          </a:solidFill>
          <a:ln>
            <a:noFill/>
          </a:ln>
          <a:effectLst>
            <a:outerShdw blurRad="139700" dist="127000" dir="5400000" algn="t" rotWithShape="0">
              <a:srgbClr val="000000">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4" name="Google Shape;784;p63"/>
          <p:cNvSpPr/>
          <p:nvPr/>
        </p:nvSpPr>
        <p:spPr>
          <a:xfrm rot="5400000" flipH="1">
            <a:off x="4001107" y="5661132"/>
            <a:ext cx="1463040" cy="4571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5" name="Google Shape;785;p63"/>
          <p:cNvSpPr txBox="1">
            <a:spLocks noGrp="1"/>
          </p:cNvSpPr>
          <p:nvPr>
            <p:ph type="body" idx="1"/>
          </p:nvPr>
        </p:nvSpPr>
        <p:spPr>
          <a:xfrm>
            <a:off x="5162719" y="4883544"/>
            <a:ext cx="6586915" cy="1556907"/>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1800"/>
              <a:buChar char="•"/>
            </a:pPr>
            <a:r>
              <a:rPr lang="en-US" sz="1800"/>
              <a:t>Navigate in dockerhub</a:t>
            </a:r>
            <a:endParaRPr/>
          </a:p>
          <a:p>
            <a:pPr marL="228600" lvl="0" indent="-228600" algn="l" rtl="0">
              <a:lnSpc>
                <a:spcPct val="90000"/>
              </a:lnSpc>
              <a:spcBef>
                <a:spcPts val="1000"/>
              </a:spcBef>
              <a:spcAft>
                <a:spcPts val="0"/>
              </a:spcAft>
              <a:buClr>
                <a:schemeClr val="dk1"/>
              </a:buClr>
              <a:buSzPts val="1800"/>
              <a:buChar char="•"/>
            </a:pPr>
            <a:r>
              <a:rPr lang="en-US" sz="1800"/>
              <a:t>www.https://hub.docker.com/</a:t>
            </a:r>
            <a:endParaRPr/>
          </a:p>
        </p:txBody>
      </p:sp>
      <p:pic>
        <p:nvPicPr>
          <p:cNvPr id="786" name="Google Shape;786;p63" descr="Logo&#10;&#10;Description automatically generated"/>
          <p:cNvPicPr preferRelativeResize="0"/>
          <p:nvPr/>
        </p:nvPicPr>
        <p:blipFill rotWithShape="1">
          <a:blip r:embed="rId3">
            <a:alphaModFix/>
          </a:blip>
          <a:srcRect/>
          <a:stretch/>
        </p:blipFill>
        <p:spPr>
          <a:xfrm>
            <a:off x="1240175" y="193635"/>
            <a:ext cx="8602550" cy="43012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64"/>
          <p:cNvSpPr txBox="1">
            <a:spLocks noGrp="1"/>
          </p:cNvSpPr>
          <p:nvPr>
            <p:ph type="ctrTitle"/>
          </p:nvPr>
        </p:nvSpPr>
        <p:spPr>
          <a:xfrm>
            <a:off x="167125" y="125149"/>
            <a:ext cx="10344807" cy="794774"/>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800"/>
              <a:buFont typeface="Calibri"/>
              <a:buNone/>
            </a:pPr>
            <a:r>
              <a:rPr lang="en-US" sz="2800"/>
              <a:t>                                       What is dockerhub ?</a:t>
            </a:r>
            <a:endParaRPr/>
          </a:p>
        </p:txBody>
      </p:sp>
      <p:sp>
        <p:nvSpPr>
          <p:cNvPr id="792" name="Google Shape;792;p64"/>
          <p:cNvSpPr txBox="1"/>
          <p:nvPr/>
        </p:nvSpPr>
        <p:spPr>
          <a:xfrm>
            <a:off x="1262270" y="1967948"/>
            <a:ext cx="867686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Docker Hub is </a:t>
            </a:r>
            <a:r>
              <a:rPr lang="en-US" sz="1800" b="1">
                <a:solidFill>
                  <a:schemeClr val="dk1"/>
                </a:solidFill>
                <a:latin typeface="Calibri"/>
                <a:ea typeface="Calibri"/>
                <a:cs typeface="Calibri"/>
                <a:sym typeface="Calibri"/>
              </a:rPr>
              <a:t>a service provided by Docker for finding and sharing container images with your team</a:t>
            </a:r>
            <a:r>
              <a:rPr lang="en-US" sz="1800">
                <a:solidFill>
                  <a:schemeClr val="dk1"/>
                </a:solidFill>
                <a:latin typeface="Calibri"/>
                <a:ea typeface="Calibri"/>
                <a:cs typeface="Calibri"/>
                <a:sym typeface="Calibri"/>
              </a:rPr>
              <a:t>.</a:t>
            </a:r>
            <a:endParaRPr/>
          </a:p>
        </p:txBody>
      </p:sp>
      <p:pic>
        <p:nvPicPr>
          <p:cNvPr id="793" name="Google Shape;793;p64" descr="Docker Hub Introduction Tutorial - YouTube"/>
          <p:cNvPicPr preferRelativeResize="0"/>
          <p:nvPr/>
        </p:nvPicPr>
        <p:blipFill rotWithShape="1">
          <a:blip r:embed="rId3">
            <a:alphaModFix/>
          </a:blip>
          <a:srcRect/>
          <a:stretch/>
        </p:blipFill>
        <p:spPr>
          <a:xfrm>
            <a:off x="3652084" y="3945835"/>
            <a:ext cx="3374887" cy="1898374"/>
          </a:xfrm>
          <a:prstGeom prst="rect">
            <a:avLst/>
          </a:prstGeom>
          <a:noFill/>
          <a:ln>
            <a:noFill/>
          </a:ln>
        </p:spPr>
      </p:pic>
      <p:pic>
        <p:nvPicPr>
          <p:cNvPr id="794" name="Google Shape;794;p64" descr="Logo&#10;&#10;Description automatically generated"/>
          <p:cNvPicPr preferRelativeResize="0"/>
          <p:nvPr/>
        </p:nvPicPr>
        <p:blipFill rotWithShape="1">
          <a:blip r:embed="rId4">
            <a:alphaModFix/>
          </a:blip>
          <a:srcRect/>
          <a:stretch/>
        </p:blipFill>
        <p:spPr>
          <a:xfrm>
            <a:off x="10490469" y="4"/>
            <a:ext cx="1701525" cy="8507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65"/>
          <p:cNvSpPr txBox="1">
            <a:spLocks noGrp="1"/>
          </p:cNvSpPr>
          <p:nvPr>
            <p:ph type="ctrTitle"/>
          </p:nvPr>
        </p:nvSpPr>
        <p:spPr>
          <a:xfrm>
            <a:off x="167125" y="125149"/>
            <a:ext cx="10344807" cy="794774"/>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800"/>
              <a:buFont typeface="Calibri"/>
              <a:buNone/>
            </a:pPr>
            <a:r>
              <a:rPr lang="en-US" sz="2800"/>
              <a:t> How to login register?</a:t>
            </a:r>
            <a:endParaRPr/>
          </a:p>
        </p:txBody>
      </p:sp>
      <p:sp>
        <p:nvSpPr>
          <p:cNvPr id="800" name="Google Shape;800;p65"/>
          <p:cNvSpPr txBox="1"/>
          <p:nvPr/>
        </p:nvSpPr>
        <p:spPr>
          <a:xfrm>
            <a:off x="1262270" y="1967948"/>
            <a:ext cx="867686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1- open   </a:t>
            </a:r>
            <a:r>
              <a:rPr lang="en-US" sz="18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https://hub.docker.com/</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2- click on login  and follow instructions </a:t>
            </a:r>
            <a:endParaRPr/>
          </a:p>
        </p:txBody>
      </p:sp>
      <p:pic>
        <p:nvPicPr>
          <p:cNvPr id="801" name="Google Shape;801;p65"/>
          <p:cNvPicPr preferRelativeResize="0"/>
          <p:nvPr/>
        </p:nvPicPr>
        <p:blipFill rotWithShape="1">
          <a:blip r:embed="rId4">
            <a:alphaModFix/>
          </a:blip>
          <a:srcRect/>
          <a:stretch/>
        </p:blipFill>
        <p:spPr>
          <a:xfrm>
            <a:off x="5109882" y="2928681"/>
            <a:ext cx="7082118" cy="3593197"/>
          </a:xfrm>
          <a:prstGeom prst="rect">
            <a:avLst/>
          </a:prstGeom>
          <a:noFill/>
          <a:ln>
            <a:noFill/>
          </a:ln>
        </p:spPr>
      </p:pic>
      <p:sp>
        <p:nvSpPr>
          <p:cNvPr id="802" name="Google Shape;802;p65"/>
          <p:cNvSpPr/>
          <p:nvPr/>
        </p:nvSpPr>
        <p:spPr>
          <a:xfrm>
            <a:off x="623944" y="4206240"/>
            <a:ext cx="3307033" cy="2006024"/>
          </a:xfrm>
          <a:prstGeom prst="roundRect">
            <a:avLst>
              <a:gd name="adj" fmla="val 16667"/>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To open an account is free </a:t>
            </a:r>
            <a:endParaRPr/>
          </a:p>
          <a:p>
            <a:pPr marL="0" marR="0" lvl="0" indent="0" algn="ctr" rtl="0">
              <a:spcBef>
                <a:spcPts val="0"/>
              </a:spcBef>
              <a:spcAft>
                <a:spcPts val="0"/>
              </a:spcAft>
              <a:buNone/>
            </a:pPr>
            <a:r>
              <a:rPr lang="en-US" sz="1800">
                <a:solidFill>
                  <a:schemeClr val="dk1"/>
                </a:solidFill>
                <a:latin typeface="Calibri"/>
                <a:ea typeface="Calibri"/>
                <a:cs typeface="Calibri"/>
                <a:sym typeface="Calibri"/>
              </a:rPr>
              <a:t>But </a:t>
            </a:r>
            <a:endParaRPr/>
          </a:p>
          <a:p>
            <a:pPr marL="0" marR="0" lvl="0" indent="0" algn="ctr" rtl="0">
              <a:spcBef>
                <a:spcPts val="0"/>
              </a:spcBef>
              <a:spcAft>
                <a:spcPts val="0"/>
              </a:spcAft>
              <a:buNone/>
            </a:pPr>
            <a:r>
              <a:rPr lang="en-US" sz="1800">
                <a:solidFill>
                  <a:schemeClr val="dk1"/>
                </a:solidFill>
                <a:latin typeface="Calibri"/>
                <a:ea typeface="Calibri"/>
                <a:cs typeface="Calibri"/>
                <a:sym typeface="Calibri"/>
              </a:rPr>
              <a:t>EK TECH already have one for you </a:t>
            </a:r>
            <a:endParaRPr/>
          </a:p>
        </p:txBody>
      </p:sp>
      <p:pic>
        <p:nvPicPr>
          <p:cNvPr id="803" name="Google Shape;803;p65" descr="Logo&#10;&#10;Description automatically generated"/>
          <p:cNvPicPr preferRelativeResize="0"/>
          <p:nvPr/>
        </p:nvPicPr>
        <p:blipFill rotWithShape="1">
          <a:blip r:embed="rId5">
            <a:alphaModFix/>
          </a:blip>
          <a:srcRect/>
          <a:stretch/>
        </p:blipFill>
        <p:spPr>
          <a:xfrm>
            <a:off x="10490469" y="4"/>
            <a:ext cx="1701525" cy="8507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66"/>
          <p:cNvSpPr txBox="1">
            <a:spLocks noGrp="1"/>
          </p:cNvSpPr>
          <p:nvPr>
            <p:ph type="ctrTitle"/>
          </p:nvPr>
        </p:nvSpPr>
        <p:spPr>
          <a:xfrm>
            <a:off x="167125" y="125149"/>
            <a:ext cx="10344807" cy="794774"/>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800"/>
              <a:buFont typeface="Calibri"/>
              <a:buNone/>
            </a:pPr>
            <a:r>
              <a:rPr lang="en-US" sz="2800"/>
              <a:t>                                       </a:t>
            </a:r>
            <a:br>
              <a:rPr lang="en-US" sz="2800"/>
            </a:br>
            <a:r>
              <a:rPr lang="en-US" sz="2800"/>
              <a:t>How to login EK TECH dockerhub account?</a:t>
            </a:r>
            <a:endParaRPr/>
          </a:p>
        </p:txBody>
      </p:sp>
      <p:sp>
        <p:nvSpPr>
          <p:cNvPr id="809" name="Google Shape;809;p66"/>
          <p:cNvSpPr txBox="1"/>
          <p:nvPr/>
        </p:nvSpPr>
        <p:spPr>
          <a:xfrm>
            <a:off x="1262270" y="1967948"/>
            <a:ext cx="867686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1- open   </a:t>
            </a:r>
            <a:r>
              <a:rPr lang="en-US" sz="18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https://hub.docker.com/</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2- click on register and follow instructions </a:t>
            </a:r>
            <a:endParaRPr/>
          </a:p>
        </p:txBody>
      </p:sp>
      <p:sp>
        <p:nvSpPr>
          <p:cNvPr id="810" name="Google Shape;810;p66"/>
          <p:cNvSpPr/>
          <p:nvPr/>
        </p:nvSpPr>
        <p:spPr>
          <a:xfrm>
            <a:off x="623944" y="4206240"/>
            <a:ext cx="6248196" cy="2006024"/>
          </a:xfrm>
          <a:prstGeom prst="roundRect">
            <a:avLst>
              <a:gd name="adj" fmla="val 16667"/>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Username: </a:t>
            </a:r>
            <a:r>
              <a:rPr lang="en-US" sz="1800" b="1">
                <a:solidFill>
                  <a:schemeClr val="dk1"/>
                </a:solidFill>
                <a:latin typeface="Calibri"/>
                <a:ea typeface="Calibri"/>
                <a:cs typeface="Calibri"/>
                <a:sym typeface="Calibri"/>
              </a:rPr>
              <a:t>devopseasylearning</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Password: </a:t>
            </a:r>
            <a:r>
              <a:rPr lang="en-US" sz="1800" b="1">
                <a:solidFill>
                  <a:schemeClr val="dk1"/>
                </a:solidFill>
                <a:latin typeface="Calibri"/>
                <a:ea typeface="Calibri"/>
                <a:cs typeface="Calibri"/>
                <a:sym typeface="Calibri"/>
              </a:rPr>
              <a:t>DevOps2021@</a:t>
            </a:r>
            <a:endParaRPr/>
          </a:p>
        </p:txBody>
      </p:sp>
      <p:pic>
        <p:nvPicPr>
          <p:cNvPr id="811" name="Google Shape;811;p66"/>
          <p:cNvPicPr preferRelativeResize="0"/>
          <p:nvPr/>
        </p:nvPicPr>
        <p:blipFill rotWithShape="1">
          <a:blip r:embed="rId4">
            <a:alphaModFix/>
          </a:blip>
          <a:srcRect/>
          <a:stretch/>
        </p:blipFill>
        <p:spPr>
          <a:xfrm>
            <a:off x="6694569" y="1049153"/>
            <a:ext cx="5385313" cy="2732303"/>
          </a:xfrm>
          <a:prstGeom prst="rect">
            <a:avLst/>
          </a:prstGeom>
          <a:noFill/>
          <a:ln>
            <a:noFill/>
          </a:ln>
        </p:spPr>
      </p:pic>
      <p:pic>
        <p:nvPicPr>
          <p:cNvPr id="812" name="Google Shape;812;p66"/>
          <p:cNvPicPr preferRelativeResize="0"/>
          <p:nvPr/>
        </p:nvPicPr>
        <p:blipFill rotWithShape="1">
          <a:blip r:embed="rId5">
            <a:alphaModFix/>
          </a:blip>
          <a:srcRect/>
          <a:stretch/>
        </p:blipFill>
        <p:spPr>
          <a:xfrm>
            <a:off x="9929996" y="3939303"/>
            <a:ext cx="2262004" cy="2947314"/>
          </a:xfrm>
          <a:prstGeom prst="rect">
            <a:avLst/>
          </a:prstGeom>
          <a:noFill/>
          <a:ln>
            <a:noFill/>
          </a:ln>
        </p:spPr>
      </p:pic>
      <p:pic>
        <p:nvPicPr>
          <p:cNvPr id="813" name="Google Shape;813;p66" descr="Logo&#10;&#10;Description automatically generated"/>
          <p:cNvPicPr preferRelativeResize="0"/>
          <p:nvPr/>
        </p:nvPicPr>
        <p:blipFill rotWithShape="1">
          <a:blip r:embed="rId6">
            <a:alphaModFix/>
          </a:blip>
          <a:srcRect/>
          <a:stretch/>
        </p:blipFill>
        <p:spPr>
          <a:xfrm>
            <a:off x="10490469" y="4"/>
            <a:ext cx="1701525" cy="8507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67"/>
          <p:cNvSpPr txBox="1">
            <a:spLocks noGrp="1"/>
          </p:cNvSpPr>
          <p:nvPr>
            <p:ph type="ctrTitle"/>
          </p:nvPr>
        </p:nvSpPr>
        <p:spPr>
          <a:xfrm>
            <a:off x="167125" y="125149"/>
            <a:ext cx="10344807" cy="794774"/>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800"/>
              <a:buFont typeface="Calibri"/>
              <a:buNone/>
            </a:pPr>
            <a:r>
              <a:rPr lang="en-US" sz="2800"/>
              <a:t>                                       </a:t>
            </a:r>
            <a:br>
              <a:rPr lang="en-US" sz="2800"/>
            </a:br>
            <a:r>
              <a:rPr lang="en-US" sz="2800" b="1"/>
              <a:t>EK TECH dockerhub account main page </a:t>
            </a:r>
            <a:endParaRPr/>
          </a:p>
        </p:txBody>
      </p:sp>
      <p:pic>
        <p:nvPicPr>
          <p:cNvPr id="819" name="Google Shape;819;p67"/>
          <p:cNvPicPr preferRelativeResize="0"/>
          <p:nvPr/>
        </p:nvPicPr>
        <p:blipFill rotWithShape="1">
          <a:blip r:embed="rId3">
            <a:alphaModFix/>
          </a:blip>
          <a:srcRect/>
          <a:stretch/>
        </p:blipFill>
        <p:spPr>
          <a:xfrm>
            <a:off x="582855" y="1300705"/>
            <a:ext cx="9513346" cy="4996458"/>
          </a:xfrm>
          <a:prstGeom prst="rect">
            <a:avLst/>
          </a:prstGeom>
          <a:noFill/>
          <a:ln>
            <a:noFill/>
          </a:ln>
        </p:spPr>
      </p:pic>
      <p:pic>
        <p:nvPicPr>
          <p:cNvPr id="820" name="Google Shape;820;p67" descr="Logo&#10;&#10;Description automatically generated"/>
          <p:cNvPicPr preferRelativeResize="0"/>
          <p:nvPr/>
        </p:nvPicPr>
        <p:blipFill rotWithShape="1">
          <a:blip r:embed="rId4">
            <a:alphaModFix/>
          </a:blip>
          <a:srcRect/>
          <a:stretch/>
        </p:blipFill>
        <p:spPr>
          <a:xfrm>
            <a:off x="10490469" y="4"/>
            <a:ext cx="1701525" cy="8507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68"/>
          <p:cNvSpPr txBox="1">
            <a:spLocks noGrp="1"/>
          </p:cNvSpPr>
          <p:nvPr>
            <p:ph type="ctrTitle"/>
          </p:nvPr>
        </p:nvSpPr>
        <p:spPr>
          <a:xfrm>
            <a:off x="167125" y="125149"/>
            <a:ext cx="10344807" cy="794774"/>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800"/>
              <a:buFont typeface="Calibri"/>
              <a:buNone/>
            </a:pPr>
            <a:r>
              <a:rPr lang="en-US" sz="2800"/>
              <a:t>                                       </a:t>
            </a:r>
            <a:br>
              <a:rPr lang="en-US" sz="2800"/>
            </a:br>
            <a:r>
              <a:rPr lang="en-US" sz="2800" b="1"/>
              <a:t>What is a docker repository ?</a:t>
            </a:r>
            <a:endParaRPr/>
          </a:p>
        </p:txBody>
      </p:sp>
      <p:sp>
        <p:nvSpPr>
          <p:cNvPr id="826" name="Google Shape;826;p68"/>
          <p:cNvSpPr txBox="1"/>
          <p:nvPr/>
        </p:nvSpPr>
        <p:spPr>
          <a:xfrm>
            <a:off x="1000461" y="1559859"/>
            <a:ext cx="8670664"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A Docker repository is where you can store 1 or more versions of a specific Docker image. An image can have 1 or more versions (tags).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827" name="Google Shape;827;p68"/>
          <p:cNvPicPr preferRelativeResize="0"/>
          <p:nvPr/>
        </p:nvPicPr>
        <p:blipFill rotWithShape="1">
          <a:blip r:embed="rId3">
            <a:alphaModFix/>
          </a:blip>
          <a:srcRect/>
          <a:stretch/>
        </p:blipFill>
        <p:spPr>
          <a:xfrm>
            <a:off x="4934518" y="2775472"/>
            <a:ext cx="5923982" cy="3333227"/>
          </a:xfrm>
          <a:prstGeom prst="rect">
            <a:avLst/>
          </a:prstGeom>
          <a:noFill/>
          <a:ln>
            <a:noFill/>
          </a:ln>
        </p:spPr>
      </p:pic>
      <p:pic>
        <p:nvPicPr>
          <p:cNvPr id="828" name="Google Shape;828;p68" descr="Logo&#10;&#10;Description automatically generated"/>
          <p:cNvPicPr preferRelativeResize="0"/>
          <p:nvPr/>
        </p:nvPicPr>
        <p:blipFill rotWithShape="1">
          <a:blip r:embed="rId4">
            <a:alphaModFix/>
          </a:blip>
          <a:srcRect/>
          <a:stretch/>
        </p:blipFill>
        <p:spPr>
          <a:xfrm>
            <a:off x="10490469" y="4"/>
            <a:ext cx="1701525" cy="8507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69"/>
          <p:cNvSpPr txBox="1">
            <a:spLocks noGrp="1"/>
          </p:cNvSpPr>
          <p:nvPr>
            <p:ph type="ctrTitle"/>
          </p:nvPr>
        </p:nvSpPr>
        <p:spPr>
          <a:xfrm>
            <a:off x="167125" y="125149"/>
            <a:ext cx="10344807" cy="794774"/>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800"/>
              <a:buFont typeface="Calibri"/>
              <a:buNone/>
            </a:pPr>
            <a:r>
              <a:rPr lang="en-US" sz="2800"/>
              <a:t>                                       </a:t>
            </a:r>
            <a:br>
              <a:rPr lang="en-US" sz="2800"/>
            </a:br>
            <a:r>
              <a:rPr lang="en-US" sz="2800" b="1"/>
              <a:t>What is a docker registry ?</a:t>
            </a:r>
            <a:endParaRPr/>
          </a:p>
        </p:txBody>
      </p:sp>
      <p:sp>
        <p:nvSpPr>
          <p:cNvPr id="834" name="Google Shape;834;p69"/>
          <p:cNvSpPr txBox="1"/>
          <p:nvPr/>
        </p:nvSpPr>
        <p:spPr>
          <a:xfrm>
            <a:off x="1000461" y="1559859"/>
            <a:ext cx="8670664" cy="34163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 </a:t>
            </a:r>
            <a:r>
              <a:rPr lang="en-US" sz="1800" b="1">
                <a:solidFill>
                  <a:schemeClr val="dk1"/>
                </a:solidFill>
                <a:latin typeface="Calibri"/>
                <a:ea typeface="Calibri"/>
                <a:cs typeface="Calibri"/>
                <a:sym typeface="Calibri"/>
              </a:rPr>
              <a:t>Docker registry </a:t>
            </a:r>
            <a:r>
              <a:rPr lang="en-US" sz="1800">
                <a:solidFill>
                  <a:schemeClr val="dk1"/>
                </a:solidFill>
                <a:latin typeface="Calibri"/>
                <a:ea typeface="Calibri"/>
                <a:cs typeface="Calibri"/>
                <a:sym typeface="Calibri"/>
              </a:rPr>
              <a:t>is a storage and distribution system for named </a:t>
            </a:r>
            <a:r>
              <a:rPr lang="en-US" sz="18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Docker</a:t>
            </a:r>
            <a:r>
              <a:rPr lang="en-US" sz="1800">
                <a:solidFill>
                  <a:schemeClr val="dk1"/>
                </a:solidFill>
                <a:latin typeface="Calibri"/>
                <a:ea typeface="Calibri"/>
                <a:cs typeface="Calibri"/>
                <a:sym typeface="Calibri"/>
              </a:rPr>
              <a:t> images. The same image might have multiple different versions, identified by their tags.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A Docker registry is organized into </a:t>
            </a:r>
            <a:r>
              <a:rPr lang="en-US" sz="1800" b="1"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Docker repositories</a:t>
            </a:r>
            <a:r>
              <a:rPr lang="en-US" sz="1800" b="1">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 where a repository holds all the versions of a specific image. The registry allows Docker users to pull images locally, as well as push new images to the registry (given adequate access permissions when applicable).</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By default, the Docker engine interacts with </a:t>
            </a:r>
            <a:r>
              <a:rPr lang="en-US" sz="1800" b="1">
                <a:solidFill>
                  <a:schemeClr val="dk1"/>
                </a:solidFill>
                <a:latin typeface="Calibri"/>
                <a:ea typeface="Calibri"/>
                <a:cs typeface="Calibri"/>
                <a:sym typeface="Calibri"/>
              </a:rPr>
              <a:t>DockerHub </a:t>
            </a:r>
            <a:r>
              <a:rPr lang="en-US" sz="1800">
                <a:solidFill>
                  <a:schemeClr val="dk1"/>
                </a:solidFill>
                <a:latin typeface="Calibri"/>
                <a:ea typeface="Calibri"/>
                <a:cs typeface="Calibri"/>
                <a:sym typeface="Calibri"/>
              </a:rPr>
              <a:t>, Docker’s public registry instance. However, it is possible to run on-premise the open-source Docker registry/distribution, as well as a commercially supported version called </a:t>
            </a:r>
            <a:r>
              <a:rPr lang="en-US" sz="1800" b="1">
                <a:solidFill>
                  <a:schemeClr val="dk1"/>
                </a:solidFill>
                <a:latin typeface="Calibri"/>
                <a:ea typeface="Calibri"/>
                <a:cs typeface="Calibri"/>
                <a:sym typeface="Calibri"/>
              </a:rPr>
              <a:t>Docker Trusted Registry </a:t>
            </a:r>
            <a:r>
              <a:rPr lang="en-US" sz="1800">
                <a:solidFill>
                  <a:schemeClr val="dk1"/>
                </a:solidFill>
                <a:latin typeface="Calibri"/>
                <a:ea typeface="Calibri"/>
                <a:cs typeface="Calibri"/>
                <a:sym typeface="Calibri"/>
              </a:rPr>
              <a:t>. There are other public registries available online.</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835" name="Google Shape;835;p69"/>
          <p:cNvPicPr preferRelativeResize="0"/>
          <p:nvPr/>
        </p:nvPicPr>
        <p:blipFill rotWithShape="1">
          <a:blip r:embed="rId5">
            <a:alphaModFix/>
          </a:blip>
          <a:srcRect/>
          <a:stretch/>
        </p:blipFill>
        <p:spPr>
          <a:xfrm>
            <a:off x="8010391" y="4422181"/>
            <a:ext cx="3753082" cy="2111734"/>
          </a:xfrm>
          <a:prstGeom prst="rect">
            <a:avLst/>
          </a:prstGeom>
          <a:noFill/>
          <a:ln>
            <a:noFill/>
          </a:ln>
        </p:spPr>
      </p:pic>
      <p:pic>
        <p:nvPicPr>
          <p:cNvPr id="836" name="Google Shape;836;p69" descr="Logo&#10;&#10;Description automatically generated"/>
          <p:cNvPicPr preferRelativeResize="0"/>
          <p:nvPr/>
        </p:nvPicPr>
        <p:blipFill rotWithShape="1">
          <a:blip r:embed="rId6">
            <a:alphaModFix/>
          </a:blip>
          <a:srcRect/>
          <a:stretch/>
        </p:blipFill>
        <p:spPr>
          <a:xfrm>
            <a:off x="10490469" y="4"/>
            <a:ext cx="1701525" cy="850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7"/>
          <p:cNvSpPr txBox="1">
            <a:spLocks noGrp="1"/>
          </p:cNvSpPr>
          <p:nvPr>
            <p:ph type="ctrTitle"/>
          </p:nvPr>
        </p:nvSpPr>
        <p:spPr>
          <a:xfrm>
            <a:off x="296561" y="247136"/>
            <a:ext cx="10268465" cy="654908"/>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a:t>Pull an image to your VM</a:t>
            </a:r>
            <a:endParaRPr/>
          </a:p>
        </p:txBody>
      </p:sp>
      <p:sp>
        <p:nvSpPr>
          <p:cNvPr id="160" name="Google Shape;160;p7"/>
          <p:cNvSpPr txBox="1"/>
          <p:nvPr/>
        </p:nvSpPr>
        <p:spPr>
          <a:xfrm>
            <a:off x="642550" y="1248032"/>
            <a:ext cx="9020433"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PS: </a:t>
            </a:r>
            <a:r>
              <a:rPr lang="en-US" sz="1800">
                <a:solidFill>
                  <a:schemeClr val="dk1"/>
                </a:solidFill>
                <a:highlight>
                  <a:srgbClr val="00FF00"/>
                </a:highlight>
                <a:latin typeface="Calibri"/>
                <a:ea typeface="Calibri"/>
                <a:cs typeface="Calibri"/>
                <a:sym typeface="Calibri"/>
              </a:rPr>
              <a:t>If you don’t specify the image tag to download docker will pull the latest image tag</a:t>
            </a:r>
            <a:endParaRPr/>
          </a:p>
        </p:txBody>
      </p:sp>
      <p:sp>
        <p:nvSpPr>
          <p:cNvPr id="161" name="Google Shape;161;p7"/>
          <p:cNvSpPr txBox="1"/>
          <p:nvPr/>
        </p:nvSpPr>
        <p:spPr>
          <a:xfrm>
            <a:off x="0" y="2735400"/>
            <a:ext cx="10565026" cy="30469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dk1"/>
                </a:solidFill>
                <a:latin typeface="Calibri"/>
                <a:ea typeface="Calibri"/>
                <a:cs typeface="Calibri"/>
                <a:sym typeface="Calibri"/>
              </a:rPr>
              <a:t>$ </a:t>
            </a:r>
            <a:r>
              <a:rPr lang="en-US" sz="3200">
                <a:solidFill>
                  <a:schemeClr val="dk1"/>
                </a:solidFill>
                <a:highlight>
                  <a:srgbClr val="FFFF00"/>
                </a:highlight>
                <a:latin typeface="Calibri"/>
                <a:ea typeface="Calibri"/>
                <a:cs typeface="Calibri"/>
                <a:sym typeface="Calibri"/>
              </a:rPr>
              <a:t>docker pull ubuntu  </a:t>
            </a:r>
            <a:r>
              <a:rPr lang="en-US" sz="3200">
                <a:solidFill>
                  <a:schemeClr val="dk1"/>
                </a:solidFill>
                <a:latin typeface="Calibri"/>
                <a:ea typeface="Calibri"/>
                <a:cs typeface="Calibri"/>
                <a:sym typeface="Calibri"/>
              </a:rPr>
              <a:t>---------  docker will pull  ubuntu:latest </a:t>
            </a:r>
            <a:endParaRPr/>
          </a:p>
          <a:p>
            <a:pPr marL="0" marR="0" lvl="0" indent="0" algn="l" rtl="0">
              <a:spcBef>
                <a:spcPts val="0"/>
              </a:spcBef>
              <a:spcAft>
                <a:spcPts val="0"/>
              </a:spcAft>
              <a:buNone/>
            </a:pPr>
            <a:endParaRPr sz="3200">
              <a:solidFill>
                <a:schemeClr val="dk1"/>
              </a:solidFill>
              <a:latin typeface="Calibri"/>
              <a:ea typeface="Calibri"/>
              <a:cs typeface="Calibri"/>
              <a:sym typeface="Calibri"/>
            </a:endParaRPr>
          </a:p>
          <a:p>
            <a:pPr marL="0" marR="0" lvl="0" indent="0" algn="l" rtl="0">
              <a:spcBef>
                <a:spcPts val="0"/>
              </a:spcBef>
              <a:spcAft>
                <a:spcPts val="0"/>
              </a:spcAft>
              <a:buNone/>
            </a:pPr>
            <a:r>
              <a:rPr lang="en-US" sz="3200">
                <a:solidFill>
                  <a:schemeClr val="dk1"/>
                </a:solidFill>
                <a:latin typeface="Calibri"/>
                <a:ea typeface="Calibri"/>
                <a:cs typeface="Calibri"/>
                <a:sym typeface="Calibri"/>
              </a:rPr>
              <a:t>$ </a:t>
            </a:r>
            <a:r>
              <a:rPr lang="en-US" sz="3200">
                <a:solidFill>
                  <a:schemeClr val="dk1"/>
                </a:solidFill>
                <a:highlight>
                  <a:srgbClr val="FFFF00"/>
                </a:highlight>
                <a:latin typeface="Calibri"/>
                <a:ea typeface="Calibri"/>
                <a:cs typeface="Calibri"/>
                <a:sym typeface="Calibri"/>
              </a:rPr>
              <a:t>docker pull centos </a:t>
            </a:r>
            <a:r>
              <a:rPr lang="en-US" sz="3200">
                <a:solidFill>
                  <a:schemeClr val="dk1"/>
                </a:solidFill>
                <a:latin typeface="Calibri"/>
                <a:ea typeface="Calibri"/>
                <a:cs typeface="Calibri"/>
                <a:sym typeface="Calibri"/>
              </a:rPr>
              <a:t>---------  docker will pull  centos:latest </a:t>
            </a:r>
            <a:endParaRPr/>
          </a:p>
          <a:p>
            <a:pPr marL="0" marR="0" lvl="0" indent="0" algn="l" rtl="0">
              <a:spcBef>
                <a:spcPts val="0"/>
              </a:spcBef>
              <a:spcAft>
                <a:spcPts val="0"/>
              </a:spcAft>
              <a:buNone/>
            </a:pPr>
            <a:endParaRPr sz="3200">
              <a:solidFill>
                <a:schemeClr val="dk1"/>
              </a:solidFill>
              <a:latin typeface="Calibri"/>
              <a:ea typeface="Calibri"/>
              <a:cs typeface="Calibri"/>
              <a:sym typeface="Calibri"/>
            </a:endParaRPr>
          </a:p>
          <a:p>
            <a:pPr marL="0" marR="0" lvl="0" indent="0" algn="l" rtl="0">
              <a:spcBef>
                <a:spcPts val="0"/>
              </a:spcBef>
              <a:spcAft>
                <a:spcPts val="0"/>
              </a:spcAft>
              <a:buNone/>
            </a:pPr>
            <a:endParaRPr sz="3200">
              <a:solidFill>
                <a:schemeClr val="dk1"/>
              </a:solidFill>
              <a:latin typeface="Calibri"/>
              <a:ea typeface="Calibri"/>
              <a:cs typeface="Calibri"/>
              <a:sym typeface="Calibri"/>
            </a:endParaRPr>
          </a:p>
          <a:p>
            <a:pPr marL="0" marR="0" lvl="0" indent="0" algn="l" rtl="0">
              <a:spcBef>
                <a:spcPts val="0"/>
              </a:spcBef>
              <a:spcAft>
                <a:spcPts val="0"/>
              </a:spcAft>
              <a:buNone/>
            </a:pPr>
            <a:endParaRPr sz="3200">
              <a:solidFill>
                <a:schemeClr val="dk1"/>
              </a:solidFill>
              <a:latin typeface="Calibri"/>
              <a:ea typeface="Calibri"/>
              <a:cs typeface="Calibri"/>
              <a:sym typeface="Calibri"/>
            </a:endParaRPr>
          </a:p>
        </p:txBody>
      </p:sp>
      <p:pic>
        <p:nvPicPr>
          <p:cNvPr id="162" name="Google Shape;162;p7"/>
          <p:cNvPicPr preferRelativeResize="0"/>
          <p:nvPr/>
        </p:nvPicPr>
        <p:blipFill rotWithShape="1">
          <a:blip r:embed="rId3">
            <a:alphaModFix/>
          </a:blip>
          <a:srcRect/>
          <a:stretch/>
        </p:blipFill>
        <p:spPr>
          <a:xfrm>
            <a:off x="0" y="4549277"/>
            <a:ext cx="9875796" cy="2258328"/>
          </a:xfrm>
          <a:prstGeom prst="rect">
            <a:avLst/>
          </a:prstGeom>
          <a:noFill/>
          <a:ln>
            <a:noFill/>
          </a:ln>
        </p:spPr>
      </p:pic>
      <p:cxnSp>
        <p:nvCxnSpPr>
          <p:cNvPr id="163" name="Google Shape;163;p7"/>
          <p:cNvCxnSpPr/>
          <p:nvPr/>
        </p:nvCxnSpPr>
        <p:spPr>
          <a:xfrm flipH="1">
            <a:off x="7760043" y="4258894"/>
            <a:ext cx="852617" cy="580767"/>
          </a:xfrm>
          <a:prstGeom prst="straightConnector1">
            <a:avLst/>
          </a:prstGeom>
          <a:noFill/>
          <a:ln w="50800" cap="flat" cmpd="sng">
            <a:solidFill>
              <a:schemeClr val="accent1"/>
            </a:solidFill>
            <a:prstDash val="solid"/>
            <a:miter lim="800000"/>
            <a:headEnd type="none" w="sm" len="sm"/>
            <a:tailEnd type="triangle" w="med" len="med"/>
          </a:ln>
        </p:spPr>
      </p:cxnSp>
      <p:cxnSp>
        <p:nvCxnSpPr>
          <p:cNvPr id="164" name="Google Shape;164;p7"/>
          <p:cNvCxnSpPr/>
          <p:nvPr/>
        </p:nvCxnSpPr>
        <p:spPr>
          <a:xfrm flipH="1">
            <a:off x="3204518" y="4955059"/>
            <a:ext cx="1577546" cy="88487"/>
          </a:xfrm>
          <a:prstGeom prst="straightConnector1">
            <a:avLst/>
          </a:prstGeom>
          <a:noFill/>
          <a:ln w="50800" cap="flat" cmpd="sng">
            <a:solidFill>
              <a:schemeClr val="accent1"/>
            </a:solidFill>
            <a:prstDash val="solid"/>
            <a:miter lim="800000"/>
            <a:headEnd type="none" w="sm" len="sm"/>
            <a:tailEnd type="triangle" w="med" len="med"/>
          </a:ln>
        </p:spPr>
      </p:cxnSp>
      <p:cxnSp>
        <p:nvCxnSpPr>
          <p:cNvPr id="165" name="Google Shape;165;p7"/>
          <p:cNvCxnSpPr/>
          <p:nvPr/>
        </p:nvCxnSpPr>
        <p:spPr>
          <a:xfrm flipH="1">
            <a:off x="5861222" y="5423846"/>
            <a:ext cx="852617" cy="580767"/>
          </a:xfrm>
          <a:prstGeom prst="straightConnector1">
            <a:avLst/>
          </a:prstGeom>
          <a:noFill/>
          <a:ln w="50800" cap="flat" cmpd="sng">
            <a:solidFill>
              <a:schemeClr val="accent1"/>
            </a:solidFill>
            <a:prstDash val="solid"/>
            <a:miter lim="800000"/>
            <a:headEnd type="none" w="sm" len="sm"/>
            <a:tailEnd type="triangle" w="med" len="med"/>
          </a:ln>
        </p:spPr>
      </p:cxnSp>
      <p:pic>
        <p:nvPicPr>
          <p:cNvPr id="166" name="Google Shape;166;p7" descr="Logo&#10;&#10;Description automatically generated"/>
          <p:cNvPicPr preferRelativeResize="0"/>
          <p:nvPr/>
        </p:nvPicPr>
        <p:blipFill rotWithShape="1">
          <a:blip r:embed="rId4">
            <a:alphaModFix/>
          </a:blip>
          <a:srcRect/>
          <a:stretch/>
        </p:blipFill>
        <p:spPr>
          <a:xfrm>
            <a:off x="10490469" y="4"/>
            <a:ext cx="1701525" cy="8507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70"/>
          <p:cNvSpPr txBox="1">
            <a:spLocks noGrp="1"/>
          </p:cNvSpPr>
          <p:nvPr>
            <p:ph type="ctrTitle"/>
          </p:nvPr>
        </p:nvSpPr>
        <p:spPr>
          <a:xfrm>
            <a:off x="167125" y="125149"/>
            <a:ext cx="10344807" cy="794774"/>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800"/>
              <a:buFont typeface="Calibri"/>
              <a:buNone/>
            </a:pPr>
            <a:r>
              <a:rPr lang="en-US" sz="2800"/>
              <a:t>                                       </a:t>
            </a:r>
            <a:br>
              <a:rPr lang="en-US" sz="2800"/>
            </a:br>
            <a:r>
              <a:rPr lang="en-US" sz="2800" b="1"/>
              <a:t>Difference between a Registry, Repository and Image</a:t>
            </a:r>
            <a:br>
              <a:rPr lang="en-US" sz="2800" b="1"/>
            </a:br>
            <a:endParaRPr sz="2800" b="1"/>
          </a:p>
        </p:txBody>
      </p:sp>
      <p:sp>
        <p:nvSpPr>
          <p:cNvPr id="842" name="Google Shape;842;p70"/>
          <p:cNvSpPr txBox="1"/>
          <p:nvPr/>
        </p:nvSpPr>
        <p:spPr>
          <a:xfrm>
            <a:off x="1000461" y="1559859"/>
            <a:ext cx="8670664" cy="53553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 Docker repository is where you can store 1 or more versions of a specific Docker image. An image can have 1 or more versions (tags).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A Docker image can be compared to a git repo. A git repo can be hosted inside of a GitHub repository, but it could also be hosted on Gitlab, BitBucket or your own git repo hosting service. It could also sit on your development box and not be hosted anywhere.</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The same goes for a Docker image. You can choose to not push it anywhere, but you could also push it to the Docker Hub which is both a public and private service for hosting Docker repositories. There are other third party repository hosting services too.</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The thing to remember here is a Docker repository is a place for you to publish and access your Docker images. Just like GitHub is a place for you to publish and access your git repos.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It’s also worth pointing out that the Docker Hub and other third party repository hosting services are called “registries”. A registry stores a collection of repositories.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You could say a registry has many repositories and a repository has many different versions of the same image which are individually versioned with tags.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843" name="Google Shape;843;p70"/>
          <p:cNvPicPr preferRelativeResize="0"/>
          <p:nvPr/>
        </p:nvPicPr>
        <p:blipFill rotWithShape="1">
          <a:blip r:embed="rId3">
            <a:alphaModFix/>
          </a:blip>
          <a:srcRect/>
          <a:stretch/>
        </p:blipFill>
        <p:spPr>
          <a:xfrm>
            <a:off x="9919352" y="5194169"/>
            <a:ext cx="2280544" cy="1283186"/>
          </a:xfrm>
          <a:prstGeom prst="rect">
            <a:avLst/>
          </a:prstGeom>
          <a:noFill/>
          <a:ln>
            <a:noFill/>
          </a:ln>
        </p:spPr>
      </p:pic>
      <p:pic>
        <p:nvPicPr>
          <p:cNvPr id="844" name="Google Shape;844;p70" descr="Logo&#10;&#10;Description automatically generated"/>
          <p:cNvPicPr preferRelativeResize="0"/>
          <p:nvPr/>
        </p:nvPicPr>
        <p:blipFill rotWithShape="1">
          <a:blip r:embed="rId4">
            <a:alphaModFix/>
          </a:blip>
          <a:srcRect/>
          <a:stretch/>
        </p:blipFill>
        <p:spPr>
          <a:xfrm>
            <a:off x="10490469" y="4"/>
            <a:ext cx="1701525" cy="8507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71"/>
          <p:cNvSpPr txBox="1">
            <a:spLocks noGrp="1"/>
          </p:cNvSpPr>
          <p:nvPr>
            <p:ph type="ctrTitle"/>
          </p:nvPr>
        </p:nvSpPr>
        <p:spPr>
          <a:xfrm>
            <a:off x="167125" y="125149"/>
            <a:ext cx="10344807" cy="794774"/>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800"/>
              <a:buFont typeface="Calibri"/>
              <a:buNone/>
            </a:pPr>
            <a:r>
              <a:rPr lang="en-US" sz="2800"/>
              <a:t>                                       </a:t>
            </a:r>
            <a:br>
              <a:rPr lang="en-US" sz="2800"/>
            </a:br>
            <a:r>
              <a:rPr lang="en-US" sz="2800" b="1"/>
              <a:t>Difference between a Registry, Repository and Image in simple words</a:t>
            </a:r>
            <a:br>
              <a:rPr lang="en-US" sz="2800" b="1"/>
            </a:br>
            <a:endParaRPr sz="2800" b="1"/>
          </a:p>
        </p:txBody>
      </p:sp>
      <p:sp>
        <p:nvSpPr>
          <p:cNvPr id="850" name="Google Shape;850;p71"/>
          <p:cNvSpPr txBox="1"/>
          <p:nvPr/>
        </p:nvSpPr>
        <p:spPr>
          <a:xfrm>
            <a:off x="896766" y="2549674"/>
            <a:ext cx="8670664" cy="20313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A registry </a:t>
            </a:r>
            <a:r>
              <a:rPr lang="en-US" sz="1800">
                <a:solidFill>
                  <a:schemeClr val="dk1"/>
                </a:solidFill>
                <a:latin typeface="Calibri"/>
                <a:ea typeface="Calibri"/>
                <a:cs typeface="Calibri"/>
                <a:sym typeface="Calibri"/>
              </a:rPr>
              <a:t>is just like a warehouse that contains repository </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A repository </a:t>
            </a:r>
            <a:r>
              <a:rPr lang="en-US" sz="1800">
                <a:solidFill>
                  <a:schemeClr val="dk1"/>
                </a:solidFill>
                <a:latin typeface="Calibri"/>
                <a:ea typeface="Calibri"/>
                <a:cs typeface="Calibri"/>
                <a:sym typeface="Calibri"/>
              </a:rPr>
              <a:t>is a warehouse that contains images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Image</a:t>
            </a:r>
            <a:r>
              <a:rPr lang="en-US" sz="1800">
                <a:solidFill>
                  <a:schemeClr val="dk1"/>
                </a:solidFill>
                <a:latin typeface="Calibri"/>
                <a:ea typeface="Calibri"/>
                <a:cs typeface="Calibri"/>
                <a:sym typeface="Calibri"/>
              </a:rPr>
              <a:t> are the main elements that docker store</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Tags</a:t>
            </a:r>
            <a:r>
              <a:rPr lang="en-US" sz="1800">
                <a:solidFill>
                  <a:schemeClr val="dk1"/>
                </a:solidFill>
                <a:latin typeface="Calibri"/>
                <a:ea typeface="Calibri"/>
                <a:cs typeface="Calibri"/>
                <a:sym typeface="Calibri"/>
              </a:rPr>
              <a:t> are different image version </a:t>
            </a:r>
            <a:endParaRPr/>
          </a:p>
        </p:txBody>
      </p:sp>
      <p:pic>
        <p:nvPicPr>
          <p:cNvPr id="851" name="Google Shape;851;p71"/>
          <p:cNvPicPr preferRelativeResize="0"/>
          <p:nvPr/>
        </p:nvPicPr>
        <p:blipFill rotWithShape="1">
          <a:blip r:embed="rId3">
            <a:alphaModFix/>
          </a:blip>
          <a:srcRect/>
          <a:stretch/>
        </p:blipFill>
        <p:spPr>
          <a:xfrm>
            <a:off x="9919352" y="5194169"/>
            <a:ext cx="2280544" cy="1283186"/>
          </a:xfrm>
          <a:prstGeom prst="rect">
            <a:avLst/>
          </a:prstGeom>
          <a:noFill/>
          <a:ln>
            <a:noFill/>
          </a:ln>
        </p:spPr>
      </p:pic>
      <p:pic>
        <p:nvPicPr>
          <p:cNvPr id="852" name="Google Shape;852;p71" descr="Logo&#10;&#10;Description automatically generated"/>
          <p:cNvPicPr preferRelativeResize="0"/>
          <p:nvPr/>
        </p:nvPicPr>
        <p:blipFill rotWithShape="1">
          <a:blip r:embed="rId4">
            <a:alphaModFix/>
          </a:blip>
          <a:srcRect/>
          <a:stretch/>
        </p:blipFill>
        <p:spPr>
          <a:xfrm>
            <a:off x="10490469" y="4"/>
            <a:ext cx="1701525" cy="8507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72"/>
          <p:cNvSpPr txBox="1">
            <a:spLocks noGrp="1"/>
          </p:cNvSpPr>
          <p:nvPr>
            <p:ph type="ctrTitle"/>
          </p:nvPr>
        </p:nvSpPr>
        <p:spPr>
          <a:xfrm>
            <a:off x="167125" y="380645"/>
            <a:ext cx="10344807" cy="794774"/>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800"/>
              <a:buFont typeface="Calibri"/>
              <a:buNone/>
            </a:pPr>
            <a:r>
              <a:rPr lang="en-US" sz="2800"/>
              <a:t>                                       </a:t>
            </a:r>
            <a:br>
              <a:rPr lang="en-US" sz="2800"/>
            </a:br>
            <a:r>
              <a:rPr lang="en-US" sz="2800" b="1"/>
              <a:t>Difference between a Registry, Repository and Image in simple words</a:t>
            </a:r>
            <a:br>
              <a:rPr lang="en-US" sz="2800" b="1"/>
            </a:br>
            <a:r>
              <a:rPr lang="en-US" sz="2800" b="1"/>
              <a:t>example </a:t>
            </a:r>
            <a:br>
              <a:rPr lang="en-US" sz="2800" b="1"/>
            </a:br>
            <a:endParaRPr sz="2800" b="1"/>
          </a:p>
        </p:txBody>
      </p:sp>
      <p:sp>
        <p:nvSpPr>
          <p:cNvPr id="858" name="Google Shape;858;p72"/>
          <p:cNvSpPr txBox="1"/>
          <p:nvPr/>
        </p:nvSpPr>
        <p:spPr>
          <a:xfrm>
            <a:off x="167125" y="1269402"/>
            <a:ext cx="9400305" cy="34163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Imagine you rent a very big and huge  warehouse to store cars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In that warehouse you store 15 containers with different sizes (A, B, C D,……..etc)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Inside those containers you have multiple cars (Toyota, Nissan, Honda……… etc)</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Here the warehouse is your registry</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Containers are your repository as you can see containers(repositories)  were placed and kept inside the warehouse(registry) and inside each containers (repositories) we have multiple type of cars(tags)</a:t>
            </a:r>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859" name="Google Shape;859;p72"/>
          <p:cNvPicPr preferRelativeResize="0"/>
          <p:nvPr/>
        </p:nvPicPr>
        <p:blipFill rotWithShape="1">
          <a:blip r:embed="rId3">
            <a:alphaModFix/>
          </a:blip>
          <a:srcRect/>
          <a:stretch/>
        </p:blipFill>
        <p:spPr>
          <a:xfrm>
            <a:off x="9919352" y="5194169"/>
            <a:ext cx="2280544" cy="1283186"/>
          </a:xfrm>
          <a:prstGeom prst="rect">
            <a:avLst/>
          </a:prstGeom>
          <a:noFill/>
          <a:ln>
            <a:noFill/>
          </a:ln>
        </p:spPr>
      </p:pic>
      <p:pic>
        <p:nvPicPr>
          <p:cNvPr id="860" name="Google Shape;860;p72" descr="Watch So Damn Easy Going online: Netflix, DVD, Amazon Prime, Hulu, release  dates &amp; streaming"/>
          <p:cNvPicPr preferRelativeResize="0"/>
          <p:nvPr/>
        </p:nvPicPr>
        <p:blipFill rotWithShape="1">
          <a:blip r:embed="rId4">
            <a:alphaModFix/>
          </a:blip>
          <a:srcRect/>
          <a:stretch/>
        </p:blipFill>
        <p:spPr>
          <a:xfrm>
            <a:off x="1797349" y="4216400"/>
            <a:ext cx="1841500" cy="2641600"/>
          </a:xfrm>
          <a:prstGeom prst="rect">
            <a:avLst/>
          </a:prstGeom>
          <a:noFill/>
          <a:ln>
            <a:noFill/>
          </a:ln>
        </p:spPr>
      </p:pic>
      <p:pic>
        <p:nvPicPr>
          <p:cNvPr id="861" name="Google Shape;861;p72" descr="Logo&#10;&#10;Description automatically generated"/>
          <p:cNvPicPr preferRelativeResize="0"/>
          <p:nvPr/>
        </p:nvPicPr>
        <p:blipFill rotWithShape="1">
          <a:blip r:embed="rId5">
            <a:alphaModFix/>
          </a:blip>
          <a:srcRect/>
          <a:stretch/>
        </p:blipFill>
        <p:spPr>
          <a:xfrm>
            <a:off x="10490469" y="4"/>
            <a:ext cx="1701525" cy="8507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73"/>
          <p:cNvSpPr txBox="1">
            <a:spLocks noGrp="1"/>
          </p:cNvSpPr>
          <p:nvPr>
            <p:ph type="ctrTitle"/>
          </p:nvPr>
        </p:nvSpPr>
        <p:spPr>
          <a:xfrm>
            <a:off x="-1171481" y="506502"/>
            <a:ext cx="10344807" cy="794774"/>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2800"/>
              <a:buFont typeface="Calibri"/>
              <a:buNone/>
            </a:pPr>
            <a:r>
              <a:rPr lang="en-US" sz="2800" b="1"/>
              <a:t>What is docker official image</a:t>
            </a:r>
            <a:br>
              <a:rPr lang="en-US" sz="2800" b="1"/>
            </a:br>
            <a:br>
              <a:rPr lang="en-US" sz="2800" b="1"/>
            </a:br>
            <a:endParaRPr sz="2800" b="1"/>
          </a:p>
        </p:txBody>
      </p:sp>
      <p:sp>
        <p:nvSpPr>
          <p:cNvPr id="867" name="Google Shape;867;p73"/>
          <p:cNvSpPr txBox="1"/>
          <p:nvPr/>
        </p:nvSpPr>
        <p:spPr>
          <a:xfrm>
            <a:off x="992809" y="2553166"/>
            <a:ext cx="916207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 </a:t>
            </a:r>
            <a:r>
              <a:rPr lang="en-US" sz="18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Docker Official Images</a:t>
            </a:r>
            <a:r>
              <a:rPr lang="en-US" sz="1800">
                <a:solidFill>
                  <a:schemeClr val="dk1"/>
                </a:solidFill>
                <a:latin typeface="Calibri"/>
                <a:ea typeface="Calibri"/>
                <a:cs typeface="Calibri"/>
                <a:sym typeface="Calibri"/>
              </a:rPr>
              <a:t> are images certified by docker that can be used by anyone </a:t>
            </a:r>
            <a:endParaRPr/>
          </a:p>
        </p:txBody>
      </p:sp>
      <p:pic>
        <p:nvPicPr>
          <p:cNvPr id="868" name="Google Shape;868;p73"/>
          <p:cNvPicPr preferRelativeResize="0"/>
          <p:nvPr/>
        </p:nvPicPr>
        <p:blipFill rotWithShape="1">
          <a:blip r:embed="rId4">
            <a:alphaModFix/>
          </a:blip>
          <a:srcRect/>
          <a:stretch/>
        </p:blipFill>
        <p:spPr>
          <a:xfrm>
            <a:off x="9919352" y="5194169"/>
            <a:ext cx="2280544" cy="1283186"/>
          </a:xfrm>
          <a:prstGeom prst="rect">
            <a:avLst/>
          </a:prstGeom>
          <a:noFill/>
          <a:ln>
            <a:noFill/>
          </a:ln>
        </p:spPr>
      </p:pic>
      <p:pic>
        <p:nvPicPr>
          <p:cNvPr id="869" name="Google Shape;869;p73" descr="Logo&#10;&#10;Description automatically generated"/>
          <p:cNvPicPr preferRelativeResize="0"/>
          <p:nvPr/>
        </p:nvPicPr>
        <p:blipFill rotWithShape="1">
          <a:blip r:embed="rId5">
            <a:alphaModFix/>
          </a:blip>
          <a:srcRect/>
          <a:stretch/>
        </p:blipFill>
        <p:spPr>
          <a:xfrm>
            <a:off x="10490469" y="4"/>
            <a:ext cx="1701525" cy="8507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74"/>
          <p:cNvSpPr txBox="1">
            <a:spLocks noGrp="1"/>
          </p:cNvSpPr>
          <p:nvPr>
            <p:ph type="ctrTitle"/>
          </p:nvPr>
        </p:nvSpPr>
        <p:spPr>
          <a:xfrm>
            <a:off x="-1171481" y="506502"/>
            <a:ext cx="10344807" cy="794774"/>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2800"/>
              <a:buFont typeface="Calibri"/>
              <a:buNone/>
            </a:pPr>
            <a:r>
              <a:rPr lang="en-US" sz="2800" b="1"/>
              <a:t>How to access official image</a:t>
            </a:r>
            <a:br>
              <a:rPr lang="en-US" sz="2800" b="1"/>
            </a:br>
            <a:br>
              <a:rPr lang="en-US" sz="2800" b="1"/>
            </a:br>
            <a:endParaRPr sz="2800" b="1"/>
          </a:p>
        </p:txBody>
      </p:sp>
      <p:pic>
        <p:nvPicPr>
          <p:cNvPr id="875" name="Google Shape;875;p74"/>
          <p:cNvPicPr preferRelativeResize="0"/>
          <p:nvPr/>
        </p:nvPicPr>
        <p:blipFill rotWithShape="1">
          <a:blip r:embed="rId3">
            <a:alphaModFix/>
          </a:blip>
          <a:srcRect/>
          <a:stretch/>
        </p:blipFill>
        <p:spPr>
          <a:xfrm>
            <a:off x="9618138" y="5366291"/>
            <a:ext cx="2280544" cy="1283186"/>
          </a:xfrm>
          <a:prstGeom prst="rect">
            <a:avLst/>
          </a:prstGeom>
          <a:noFill/>
          <a:ln>
            <a:noFill/>
          </a:ln>
        </p:spPr>
      </p:pic>
      <p:sp>
        <p:nvSpPr>
          <p:cNvPr id="876" name="Google Shape;876;p74"/>
          <p:cNvSpPr txBox="1"/>
          <p:nvPr/>
        </p:nvSpPr>
        <p:spPr>
          <a:xfrm>
            <a:off x="774551" y="914400"/>
            <a:ext cx="9864762"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1- got to dockerhub ( you don’t need to login it is optional </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2- on the search bar enter the image you would like to explore and press enter on your keyboard </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877" name="Google Shape;877;p74"/>
          <p:cNvPicPr preferRelativeResize="0"/>
          <p:nvPr/>
        </p:nvPicPr>
        <p:blipFill rotWithShape="1">
          <a:blip r:embed="rId4">
            <a:alphaModFix/>
          </a:blip>
          <a:srcRect/>
          <a:stretch/>
        </p:blipFill>
        <p:spPr>
          <a:xfrm>
            <a:off x="541154" y="1828962"/>
            <a:ext cx="9499316" cy="1283186"/>
          </a:xfrm>
          <a:prstGeom prst="rect">
            <a:avLst/>
          </a:prstGeom>
          <a:noFill/>
          <a:ln>
            <a:noFill/>
          </a:ln>
        </p:spPr>
      </p:pic>
      <p:sp>
        <p:nvSpPr>
          <p:cNvPr id="878" name="Google Shape;878;p74"/>
          <p:cNvSpPr txBox="1"/>
          <p:nvPr/>
        </p:nvSpPr>
        <p:spPr>
          <a:xfrm>
            <a:off x="441064" y="3004038"/>
            <a:ext cx="9681882"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3- click on the official image you would like to explore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Notice that all official image are stamped in green it means that if they are not stamped in green they are not official</a:t>
            </a:r>
            <a:endParaRPr/>
          </a:p>
        </p:txBody>
      </p:sp>
      <p:pic>
        <p:nvPicPr>
          <p:cNvPr id="879" name="Google Shape;879;p74"/>
          <p:cNvPicPr preferRelativeResize="0"/>
          <p:nvPr/>
        </p:nvPicPr>
        <p:blipFill rotWithShape="1">
          <a:blip r:embed="rId5">
            <a:alphaModFix/>
          </a:blip>
          <a:srcRect/>
          <a:stretch/>
        </p:blipFill>
        <p:spPr>
          <a:xfrm>
            <a:off x="293318" y="3900482"/>
            <a:ext cx="8043858" cy="2985617"/>
          </a:xfrm>
          <a:prstGeom prst="rect">
            <a:avLst/>
          </a:prstGeom>
          <a:noFill/>
          <a:ln>
            <a:noFill/>
          </a:ln>
        </p:spPr>
      </p:pic>
      <p:cxnSp>
        <p:nvCxnSpPr>
          <p:cNvPr id="880" name="Google Shape;880;p74"/>
          <p:cNvCxnSpPr/>
          <p:nvPr/>
        </p:nvCxnSpPr>
        <p:spPr>
          <a:xfrm flipH="1">
            <a:off x="6786082" y="4303746"/>
            <a:ext cx="2387244" cy="811467"/>
          </a:xfrm>
          <a:prstGeom prst="straightConnector1">
            <a:avLst/>
          </a:prstGeom>
          <a:noFill/>
          <a:ln w="38100" cap="flat" cmpd="sng">
            <a:solidFill>
              <a:schemeClr val="accent1"/>
            </a:solidFill>
            <a:prstDash val="solid"/>
            <a:miter lim="800000"/>
            <a:headEnd type="none" w="sm" len="sm"/>
            <a:tailEnd type="triangle" w="med" len="med"/>
          </a:ln>
        </p:spPr>
      </p:cxnSp>
      <p:sp>
        <p:nvSpPr>
          <p:cNvPr id="881" name="Google Shape;881;p74"/>
          <p:cNvSpPr/>
          <p:nvPr/>
        </p:nvSpPr>
        <p:spPr>
          <a:xfrm>
            <a:off x="9173326" y="4185780"/>
            <a:ext cx="1585084" cy="353898"/>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Calibri"/>
                <a:ea typeface="Calibri"/>
                <a:cs typeface="Calibri"/>
                <a:sym typeface="Calibri"/>
              </a:rPr>
              <a:t>Click anywhere here to explore the image</a:t>
            </a:r>
            <a:endParaRPr/>
          </a:p>
        </p:txBody>
      </p:sp>
      <p:pic>
        <p:nvPicPr>
          <p:cNvPr id="882" name="Google Shape;882;p74" descr="Logo&#10;&#10;Description automatically generated"/>
          <p:cNvPicPr preferRelativeResize="0"/>
          <p:nvPr/>
        </p:nvPicPr>
        <p:blipFill rotWithShape="1">
          <a:blip r:embed="rId6">
            <a:alphaModFix/>
          </a:blip>
          <a:srcRect/>
          <a:stretch/>
        </p:blipFill>
        <p:spPr>
          <a:xfrm>
            <a:off x="10490469" y="4"/>
            <a:ext cx="1701525" cy="8507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75"/>
          <p:cNvSpPr txBox="1">
            <a:spLocks noGrp="1"/>
          </p:cNvSpPr>
          <p:nvPr>
            <p:ph type="ctrTitle"/>
          </p:nvPr>
        </p:nvSpPr>
        <p:spPr>
          <a:xfrm>
            <a:off x="-1171481" y="506502"/>
            <a:ext cx="10344807" cy="794774"/>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2800"/>
              <a:buFont typeface="Calibri"/>
              <a:buNone/>
            </a:pPr>
            <a:r>
              <a:rPr lang="en-US" sz="2800" b="1"/>
              <a:t>How to access official image</a:t>
            </a:r>
            <a:br>
              <a:rPr lang="en-US" sz="2800" b="1"/>
            </a:br>
            <a:br>
              <a:rPr lang="en-US" sz="2800" b="1"/>
            </a:br>
            <a:endParaRPr sz="2800" b="1"/>
          </a:p>
        </p:txBody>
      </p:sp>
      <p:pic>
        <p:nvPicPr>
          <p:cNvPr id="888" name="Google Shape;888;p75"/>
          <p:cNvPicPr preferRelativeResize="0"/>
          <p:nvPr/>
        </p:nvPicPr>
        <p:blipFill rotWithShape="1">
          <a:blip r:embed="rId3">
            <a:alphaModFix/>
          </a:blip>
          <a:srcRect/>
          <a:stretch/>
        </p:blipFill>
        <p:spPr>
          <a:xfrm>
            <a:off x="9618138" y="5366291"/>
            <a:ext cx="2280544" cy="1283186"/>
          </a:xfrm>
          <a:prstGeom prst="rect">
            <a:avLst/>
          </a:prstGeom>
          <a:noFill/>
          <a:ln>
            <a:noFill/>
          </a:ln>
        </p:spPr>
      </p:pic>
      <p:pic>
        <p:nvPicPr>
          <p:cNvPr id="889" name="Google Shape;889;p75"/>
          <p:cNvPicPr preferRelativeResize="0"/>
          <p:nvPr/>
        </p:nvPicPr>
        <p:blipFill rotWithShape="1">
          <a:blip r:embed="rId4">
            <a:alphaModFix/>
          </a:blip>
          <a:srcRect/>
          <a:stretch/>
        </p:blipFill>
        <p:spPr>
          <a:xfrm>
            <a:off x="0" y="650827"/>
            <a:ext cx="12192000" cy="6350769"/>
          </a:xfrm>
          <a:prstGeom prst="rect">
            <a:avLst/>
          </a:prstGeom>
          <a:noFill/>
          <a:ln>
            <a:noFill/>
          </a:ln>
        </p:spPr>
      </p:pic>
      <p:sp>
        <p:nvSpPr>
          <p:cNvPr id="890" name="Google Shape;890;p75"/>
          <p:cNvSpPr/>
          <p:nvPr/>
        </p:nvSpPr>
        <p:spPr>
          <a:xfrm>
            <a:off x="9337638" y="4421393"/>
            <a:ext cx="1731981" cy="2228084"/>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You can scroll down to read more about the image</a:t>
            </a:r>
            <a:endParaRPr/>
          </a:p>
          <a:p>
            <a:pPr marL="0" marR="0" lvl="0" indent="0" algn="ctr" rtl="0">
              <a:spcBef>
                <a:spcPts val="0"/>
              </a:spcBef>
              <a:spcAft>
                <a:spcPts val="0"/>
              </a:spcAft>
              <a:buNone/>
            </a:pPr>
            <a:r>
              <a:rPr lang="en-US" sz="1200">
                <a:solidFill>
                  <a:schemeClr val="lt1"/>
                </a:solidFill>
                <a:latin typeface="Calibri"/>
                <a:ea typeface="Calibri"/>
                <a:cs typeface="Calibri"/>
                <a:sym typeface="Calibri"/>
              </a:rPr>
              <a:t>A deep explanation will be provided in class</a:t>
            </a:r>
            <a:endParaRPr/>
          </a:p>
        </p:txBody>
      </p:sp>
      <p:pic>
        <p:nvPicPr>
          <p:cNvPr id="891" name="Google Shape;891;p75" descr="Logo&#10;&#10;Description automatically generated"/>
          <p:cNvPicPr preferRelativeResize="0"/>
          <p:nvPr/>
        </p:nvPicPr>
        <p:blipFill rotWithShape="1">
          <a:blip r:embed="rId5">
            <a:alphaModFix/>
          </a:blip>
          <a:srcRect/>
          <a:stretch/>
        </p:blipFill>
        <p:spPr>
          <a:xfrm>
            <a:off x="10490469" y="4"/>
            <a:ext cx="1701525" cy="8507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76"/>
          <p:cNvSpPr txBox="1">
            <a:spLocks noGrp="1"/>
          </p:cNvSpPr>
          <p:nvPr>
            <p:ph type="ctrTitle"/>
          </p:nvPr>
        </p:nvSpPr>
        <p:spPr>
          <a:xfrm>
            <a:off x="-1171481" y="506502"/>
            <a:ext cx="10344807" cy="794774"/>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2800"/>
              <a:buFont typeface="Calibri"/>
              <a:buNone/>
            </a:pPr>
            <a:r>
              <a:rPr lang="en-US" sz="2800" b="1"/>
              <a:t>How to access official image</a:t>
            </a:r>
            <a:br>
              <a:rPr lang="en-US" sz="2800" b="1"/>
            </a:br>
            <a:br>
              <a:rPr lang="en-US" sz="2800" b="1"/>
            </a:br>
            <a:endParaRPr sz="2800" b="1"/>
          </a:p>
        </p:txBody>
      </p:sp>
      <p:pic>
        <p:nvPicPr>
          <p:cNvPr id="897" name="Google Shape;897;p76"/>
          <p:cNvPicPr preferRelativeResize="0"/>
          <p:nvPr/>
        </p:nvPicPr>
        <p:blipFill rotWithShape="1">
          <a:blip r:embed="rId3">
            <a:alphaModFix/>
          </a:blip>
          <a:srcRect/>
          <a:stretch/>
        </p:blipFill>
        <p:spPr>
          <a:xfrm>
            <a:off x="9618138" y="5366291"/>
            <a:ext cx="2280544" cy="1283186"/>
          </a:xfrm>
          <a:prstGeom prst="rect">
            <a:avLst/>
          </a:prstGeom>
          <a:noFill/>
          <a:ln>
            <a:noFill/>
          </a:ln>
        </p:spPr>
      </p:pic>
      <p:pic>
        <p:nvPicPr>
          <p:cNvPr id="898" name="Google Shape;898;p76"/>
          <p:cNvPicPr preferRelativeResize="0"/>
          <p:nvPr/>
        </p:nvPicPr>
        <p:blipFill rotWithShape="1">
          <a:blip r:embed="rId4">
            <a:alphaModFix/>
          </a:blip>
          <a:srcRect/>
          <a:stretch/>
        </p:blipFill>
        <p:spPr>
          <a:xfrm>
            <a:off x="0" y="650827"/>
            <a:ext cx="12192000" cy="6350769"/>
          </a:xfrm>
          <a:prstGeom prst="rect">
            <a:avLst/>
          </a:prstGeom>
          <a:noFill/>
          <a:ln>
            <a:noFill/>
          </a:ln>
        </p:spPr>
      </p:pic>
      <p:cxnSp>
        <p:nvCxnSpPr>
          <p:cNvPr id="899" name="Google Shape;899;p76"/>
          <p:cNvCxnSpPr/>
          <p:nvPr/>
        </p:nvCxnSpPr>
        <p:spPr>
          <a:xfrm flipH="1">
            <a:off x="10323355" y="2380809"/>
            <a:ext cx="143836" cy="760647"/>
          </a:xfrm>
          <a:prstGeom prst="straightConnector1">
            <a:avLst/>
          </a:prstGeom>
          <a:noFill/>
          <a:ln w="38100" cap="flat" cmpd="sng">
            <a:solidFill>
              <a:schemeClr val="accent1"/>
            </a:solidFill>
            <a:prstDash val="solid"/>
            <a:miter lim="800000"/>
            <a:headEnd type="none" w="sm" len="sm"/>
            <a:tailEnd type="triangle" w="med" len="med"/>
          </a:ln>
        </p:spPr>
      </p:cxnSp>
      <p:sp>
        <p:nvSpPr>
          <p:cNvPr id="900" name="Google Shape;900;p76"/>
          <p:cNvSpPr/>
          <p:nvPr/>
        </p:nvSpPr>
        <p:spPr>
          <a:xfrm>
            <a:off x="9950824" y="1907473"/>
            <a:ext cx="2074051" cy="484094"/>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Copy the command to pull this image</a:t>
            </a:r>
            <a:endParaRPr/>
          </a:p>
        </p:txBody>
      </p:sp>
      <p:cxnSp>
        <p:nvCxnSpPr>
          <p:cNvPr id="901" name="Google Shape;901;p76"/>
          <p:cNvCxnSpPr/>
          <p:nvPr/>
        </p:nvCxnSpPr>
        <p:spPr>
          <a:xfrm flipH="1">
            <a:off x="3332677" y="3130698"/>
            <a:ext cx="143836" cy="760647"/>
          </a:xfrm>
          <a:prstGeom prst="straightConnector1">
            <a:avLst/>
          </a:prstGeom>
          <a:noFill/>
          <a:ln w="38100" cap="flat" cmpd="sng">
            <a:solidFill>
              <a:schemeClr val="accent1"/>
            </a:solidFill>
            <a:prstDash val="solid"/>
            <a:miter lim="800000"/>
            <a:headEnd type="none" w="sm" len="sm"/>
            <a:tailEnd type="triangle" w="med" len="med"/>
          </a:ln>
        </p:spPr>
      </p:cxnSp>
      <p:sp>
        <p:nvSpPr>
          <p:cNvPr id="902" name="Google Shape;902;p76"/>
          <p:cNvSpPr/>
          <p:nvPr/>
        </p:nvSpPr>
        <p:spPr>
          <a:xfrm>
            <a:off x="2960146" y="2657362"/>
            <a:ext cx="2074051" cy="484094"/>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Click here to see all tag </a:t>
            </a:r>
            <a:endParaRPr/>
          </a:p>
        </p:txBody>
      </p:sp>
      <p:pic>
        <p:nvPicPr>
          <p:cNvPr id="903" name="Google Shape;903;p76" descr="Logo&#10;&#10;Description automatically generated"/>
          <p:cNvPicPr preferRelativeResize="0"/>
          <p:nvPr/>
        </p:nvPicPr>
        <p:blipFill rotWithShape="1">
          <a:blip r:embed="rId5">
            <a:alphaModFix/>
          </a:blip>
          <a:srcRect/>
          <a:stretch/>
        </p:blipFill>
        <p:spPr>
          <a:xfrm>
            <a:off x="10490469" y="4"/>
            <a:ext cx="1701525" cy="8507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77"/>
          <p:cNvSpPr txBox="1">
            <a:spLocks noGrp="1"/>
          </p:cNvSpPr>
          <p:nvPr>
            <p:ph type="ctrTitle"/>
          </p:nvPr>
        </p:nvSpPr>
        <p:spPr>
          <a:xfrm>
            <a:off x="-1171481" y="646366"/>
            <a:ext cx="9949721" cy="654909"/>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2800"/>
              <a:buFont typeface="Calibri"/>
              <a:buNone/>
            </a:pPr>
            <a:r>
              <a:rPr lang="en-US" sz="2800" b="1"/>
              <a:t>How to access official image</a:t>
            </a:r>
            <a:br>
              <a:rPr lang="en-US" sz="2800" b="1"/>
            </a:br>
            <a:br>
              <a:rPr lang="en-US" sz="2800" b="1"/>
            </a:br>
            <a:endParaRPr sz="2800" b="1"/>
          </a:p>
        </p:txBody>
      </p:sp>
      <p:pic>
        <p:nvPicPr>
          <p:cNvPr id="909" name="Google Shape;909;p77"/>
          <p:cNvPicPr preferRelativeResize="0"/>
          <p:nvPr/>
        </p:nvPicPr>
        <p:blipFill rotWithShape="1">
          <a:blip r:embed="rId3">
            <a:alphaModFix/>
          </a:blip>
          <a:srcRect/>
          <a:stretch/>
        </p:blipFill>
        <p:spPr>
          <a:xfrm>
            <a:off x="9618138" y="5366291"/>
            <a:ext cx="2280544" cy="1283186"/>
          </a:xfrm>
          <a:prstGeom prst="rect">
            <a:avLst/>
          </a:prstGeom>
          <a:noFill/>
          <a:ln>
            <a:noFill/>
          </a:ln>
        </p:spPr>
      </p:pic>
      <p:sp>
        <p:nvSpPr>
          <p:cNvPr id="910" name="Google Shape;910;p77"/>
          <p:cNvSpPr/>
          <p:nvPr/>
        </p:nvSpPr>
        <p:spPr>
          <a:xfrm>
            <a:off x="9950824" y="1907473"/>
            <a:ext cx="2074051" cy="484094"/>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Scroll down to see more tags</a:t>
            </a:r>
            <a:endParaRPr/>
          </a:p>
        </p:txBody>
      </p:sp>
      <p:cxnSp>
        <p:nvCxnSpPr>
          <p:cNvPr id="911" name="Google Shape;911;p77"/>
          <p:cNvCxnSpPr/>
          <p:nvPr/>
        </p:nvCxnSpPr>
        <p:spPr>
          <a:xfrm flipH="1">
            <a:off x="3332677" y="3130698"/>
            <a:ext cx="143836" cy="760647"/>
          </a:xfrm>
          <a:prstGeom prst="straightConnector1">
            <a:avLst/>
          </a:prstGeom>
          <a:noFill/>
          <a:ln w="38100" cap="flat" cmpd="sng">
            <a:solidFill>
              <a:schemeClr val="accent1"/>
            </a:solidFill>
            <a:prstDash val="solid"/>
            <a:miter lim="800000"/>
            <a:headEnd type="none" w="sm" len="sm"/>
            <a:tailEnd type="triangle" w="med" len="med"/>
          </a:ln>
        </p:spPr>
      </p:cxnSp>
      <p:sp>
        <p:nvSpPr>
          <p:cNvPr id="912" name="Google Shape;912;p77"/>
          <p:cNvSpPr/>
          <p:nvPr/>
        </p:nvSpPr>
        <p:spPr>
          <a:xfrm>
            <a:off x="2960146" y="2657362"/>
            <a:ext cx="2074051" cy="484094"/>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Click here to see all tag </a:t>
            </a:r>
            <a:endParaRPr/>
          </a:p>
        </p:txBody>
      </p:sp>
      <p:pic>
        <p:nvPicPr>
          <p:cNvPr id="913" name="Google Shape;913;p77"/>
          <p:cNvPicPr preferRelativeResize="0"/>
          <p:nvPr/>
        </p:nvPicPr>
        <p:blipFill rotWithShape="1">
          <a:blip r:embed="rId4">
            <a:alphaModFix/>
          </a:blip>
          <a:srcRect/>
          <a:stretch/>
        </p:blipFill>
        <p:spPr>
          <a:xfrm>
            <a:off x="167125" y="1020370"/>
            <a:ext cx="9204703" cy="5741949"/>
          </a:xfrm>
          <a:prstGeom prst="rect">
            <a:avLst/>
          </a:prstGeom>
          <a:noFill/>
          <a:ln>
            <a:noFill/>
          </a:ln>
        </p:spPr>
      </p:pic>
      <p:cxnSp>
        <p:nvCxnSpPr>
          <p:cNvPr id="914" name="Google Shape;914;p77"/>
          <p:cNvCxnSpPr/>
          <p:nvPr/>
        </p:nvCxnSpPr>
        <p:spPr>
          <a:xfrm flipH="1">
            <a:off x="882127" y="2138762"/>
            <a:ext cx="230837" cy="1959902"/>
          </a:xfrm>
          <a:prstGeom prst="straightConnector1">
            <a:avLst/>
          </a:prstGeom>
          <a:noFill/>
          <a:ln w="38100" cap="flat" cmpd="sng">
            <a:solidFill>
              <a:schemeClr val="accent1"/>
            </a:solidFill>
            <a:prstDash val="solid"/>
            <a:miter lim="800000"/>
            <a:headEnd type="none" w="sm" len="sm"/>
            <a:tailEnd type="triangle" w="med" len="med"/>
          </a:ln>
        </p:spPr>
      </p:cxnSp>
      <p:sp>
        <p:nvSpPr>
          <p:cNvPr id="915" name="Google Shape;915;p77"/>
          <p:cNvSpPr/>
          <p:nvPr/>
        </p:nvSpPr>
        <p:spPr>
          <a:xfrm>
            <a:off x="596597" y="1665426"/>
            <a:ext cx="2074051" cy="484094"/>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Click on any tag to explore it </a:t>
            </a:r>
            <a:endParaRPr/>
          </a:p>
          <a:p>
            <a:pPr marL="0" marR="0" lvl="0" indent="0" algn="ctr" rtl="0">
              <a:spcBef>
                <a:spcPts val="0"/>
              </a:spcBef>
              <a:spcAft>
                <a:spcPts val="0"/>
              </a:spcAft>
              <a:buNone/>
            </a:pPr>
            <a:r>
              <a:rPr lang="en-US" sz="1200">
                <a:solidFill>
                  <a:schemeClr val="lt1"/>
                </a:solidFill>
                <a:latin typeface="Calibri"/>
                <a:ea typeface="Calibri"/>
                <a:cs typeface="Calibri"/>
                <a:sym typeface="Calibri"/>
              </a:rPr>
              <a:t>We will explain this more in class</a:t>
            </a:r>
            <a:endParaRPr/>
          </a:p>
        </p:txBody>
      </p:sp>
      <p:pic>
        <p:nvPicPr>
          <p:cNvPr id="916" name="Google Shape;916;p77" descr="Logo&#10;&#10;Description automatically generated"/>
          <p:cNvPicPr preferRelativeResize="0"/>
          <p:nvPr/>
        </p:nvPicPr>
        <p:blipFill rotWithShape="1">
          <a:blip r:embed="rId5">
            <a:alphaModFix/>
          </a:blip>
          <a:srcRect/>
          <a:stretch/>
        </p:blipFill>
        <p:spPr>
          <a:xfrm>
            <a:off x="10490469" y="4"/>
            <a:ext cx="1701525" cy="8507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78"/>
          <p:cNvSpPr txBox="1">
            <a:spLocks noGrp="1"/>
          </p:cNvSpPr>
          <p:nvPr>
            <p:ph type="ctrTitle"/>
          </p:nvPr>
        </p:nvSpPr>
        <p:spPr>
          <a:xfrm>
            <a:off x="-1171481" y="646366"/>
            <a:ext cx="9949721" cy="654909"/>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2800"/>
              <a:buFont typeface="Calibri"/>
              <a:buNone/>
            </a:pPr>
            <a:r>
              <a:rPr lang="en-US" sz="2800" b="1"/>
              <a:t>Shuuuuuuuuuut don’t tell anyone </a:t>
            </a:r>
            <a:br>
              <a:rPr lang="en-US" sz="2800" b="1"/>
            </a:br>
            <a:br>
              <a:rPr lang="en-US" sz="2800" b="1"/>
            </a:br>
            <a:endParaRPr sz="2800" b="1"/>
          </a:p>
        </p:txBody>
      </p:sp>
      <p:pic>
        <p:nvPicPr>
          <p:cNvPr id="922" name="Google Shape;922;p78"/>
          <p:cNvPicPr preferRelativeResize="0"/>
          <p:nvPr/>
        </p:nvPicPr>
        <p:blipFill rotWithShape="1">
          <a:blip r:embed="rId3">
            <a:alphaModFix/>
          </a:blip>
          <a:srcRect/>
          <a:stretch/>
        </p:blipFill>
        <p:spPr>
          <a:xfrm>
            <a:off x="9618138" y="5366291"/>
            <a:ext cx="2280544" cy="1283186"/>
          </a:xfrm>
          <a:prstGeom prst="rect">
            <a:avLst/>
          </a:prstGeom>
          <a:noFill/>
          <a:ln>
            <a:noFill/>
          </a:ln>
        </p:spPr>
      </p:pic>
      <p:sp>
        <p:nvSpPr>
          <p:cNvPr id="923" name="Google Shape;923;p78"/>
          <p:cNvSpPr/>
          <p:nvPr/>
        </p:nvSpPr>
        <p:spPr>
          <a:xfrm>
            <a:off x="9466730" y="1907472"/>
            <a:ext cx="2558146" cy="1136941"/>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Damn </a:t>
            </a:r>
            <a:endParaRPr/>
          </a:p>
          <a:p>
            <a:pPr marL="0" marR="0" lvl="0" indent="0" algn="ctr" rtl="0">
              <a:spcBef>
                <a:spcPts val="0"/>
              </a:spcBef>
              <a:spcAft>
                <a:spcPts val="0"/>
              </a:spcAft>
              <a:buNone/>
            </a:pPr>
            <a:endParaRPr sz="1200">
              <a:solidFill>
                <a:schemeClr val="lt1"/>
              </a:solidFill>
              <a:latin typeface="Calibri"/>
              <a:ea typeface="Calibri"/>
              <a:cs typeface="Calibri"/>
              <a:sym typeface="Calibri"/>
            </a:endParaRPr>
          </a:p>
          <a:p>
            <a:pPr marL="0" marR="0" lvl="0" indent="0" algn="ctr" rtl="0">
              <a:spcBef>
                <a:spcPts val="0"/>
              </a:spcBef>
              <a:spcAft>
                <a:spcPts val="0"/>
              </a:spcAft>
              <a:buNone/>
            </a:pPr>
            <a:r>
              <a:rPr lang="en-US" sz="1200">
                <a:solidFill>
                  <a:schemeClr val="lt1"/>
                </a:solidFill>
                <a:latin typeface="Calibri"/>
                <a:ea typeface="Calibri"/>
                <a:cs typeface="Calibri"/>
                <a:sym typeface="Calibri"/>
              </a:rPr>
              <a:t>So simple right ?</a:t>
            </a:r>
            <a:endParaRPr/>
          </a:p>
        </p:txBody>
      </p:sp>
      <p:sp>
        <p:nvSpPr>
          <p:cNvPr id="924" name="Google Shape;924;p78"/>
          <p:cNvSpPr txBox="1"/>
          <p:nvPr/>
        </p:nvSpPr>
        <p:spPr>
          <a:xfrm>
            <a:off x="473337" y="1364663"/>
            <a:ext cx="8563088"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highlight>
                  <a:srgbClr val="FFFF00"/>
                </a:highlight>
                <a:latin typeface="Calibri"/>
                <a:ea typeface="Calibri"/>
                <a:cs typeface="Calibri"/>
                <a:sym typeface="Calibri"/>
              </a:rPr>
              <a:t>The same way you explore official images you can explore non official image </a:t>
            </a:r>
            <a:endParaRPr sz="3600">
              <a:solidFill>
                <a:schemeClr val="dk1"/>
              </a:solidFill>
              <a:latin typeface="Calibri"/>
              <a:ea typeface="Calibri"/>
              <a:cs typeface="Calibri"/>
              <a:sym typeface="Calibri"/>
            </a:endParaRPr>
          </a:p>
        </p:txBody>
      </p:sp>
      <p:pic>
        <p:nvPicPr>
          <p:cNvPr id="925" name="Google Shape;925;p78" descr="shuuuuut... Stock Photo | Adobe Stock"/>
          <p:cNvPicPr preferRelativeResize="0"/>
          <p:nvPr/>
        </p:nvPicPr>
        <p:blipFill rotWithShape="1">
          <a:blip r:embed="rId4">
            <a:alphaModFix/>
          </a:blip>
          <a:srcRect/>
          <a:stretch/>
        </p:blipFill>
        <p:spPr>
          <a:xfrm>
            <a:off x="293318" y="4191587"/>
            <a:ext cx="1739900" cy="2603500"/>
          </a:xfrm>
          <a:prstGeom prst="rect">
            <a:avLst/>
          </a:prstGeom>
          <a:noFill/>
          <a:ln>
            <a:noFill/>
          </a:ln>
        </p:spPr>
      </p:pic>
      <p:pic>
        <p:nvPicPr>
          <p:cNvPr id="926" name="Google Shape;926;p78" descr="Logo&#10;&#10;Description automatically generated"/>
          <p:cNvPicPr preferRelativeResize="0"/>
          <p:nvPr/>
        </p:nvPicPr>
        <p:blipFill rotWithShape="1">
          <a:blip r:embed="rId5">
            <a:alphaModFix/>
          </a:blip>
          <a:srcRect/>
          <a:stretch/>
        </p:blipFill>
        <p:spPr>
          <a:xfrm>
            <a:off x="10490469" y="4"/>
            <a:ext cx="1701525" cy="8507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79"/>
          <p:cNvSpPr txBox="1">
            <a:spLocks noGrp="1"/>
          </p:cNvSpPr>
          <p:nvPr>
            <p:ph type="ctrTitle"/>
          </p:nvPr>
        </p:nvSpPr>
        <p:spPr>
          <a:xfrm>
            <a:off x="-1171481" y="646366"/>
            <a:ext cx="9949721" cy="654909"/>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2800"/>
              <a:buFont typeface="Calibri"/>
              <a:buNone/>
            </a:pPr>
            <a:r>
              <a:rPr lang="en-US" sz="2800" b="1"/>
              <a:t>How to pull  official image</a:t>
            </a:r>
            <a:br>
              <a:rPr lang="en-US" sz="2800" b="1"/>
            </a:br>
            <a:br>
              <a:rPr lang="en-US" sz="2800" b="1"/>
            </a:br>
            <a:endParaRPr sz="2800" b="1"/>
          </a:p>
        </p:txBody>
      </p:sp>
      <p:pic>
        <p:nvPicPr>
          <p:cNvPr id="932" name="Google Shape;932;p79"/>
          <p:cNvPicPr preferRelativeResize="0"/>
          <p:nvPr/>
        </p:nvPicPr>
        <p:blipFill rotWithShape="1">
          <a:blip r:embed="rId3">
            <a:alphaModFix/>
          </a:blip>
          <a:srcRect/>
          <a:stretch/>
        </p:blipFill>
        <p:spPr>
          <a:xfrm>
            <a:off x="9618138" y="5366291"/>
            <a:ext cx="2280544" cy="1283186"/>
          </a:xfrm>
          <a:prstGeom prst="rect">
            <a:avLst/>
          </a:prstGeom>
          <a:noFill/>
          <a:ln>
            <a:noFill/>
          </a:ln>
        </p:spPr>
      </p:pic>
      <p:sp>
        <p:nvSpPr>
          <p:cNvPr id="933" name="Google Shape;933;p79"/>
          <p:cNvSpPr/>
          <p:nvPr/>
        </p:nvSpPr>
        <p:spPr>
          <a:xfrm>
            <a:off x="9466730" y="1907472"/>
            <a:ext cx="2558146" cy="1136941"/>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Damn </a:t>
            </a:r>
            <a:endParaRPr/>
          </a:p>
          <a:p>
            <a:pPr marL="0" marR="0" lvl="0" indent="0" algn="ctr" rtl="0">
              <a:spcBef>
                <a:spcPts val="0"/>
              </a:spcBef>
              <a:spcAft>
                <a:spcPts val="0"/>
              </a:spcAft>
              <a:buNone/>
            </a:pPr>
            <a:endParaRPr sz="1200">
              <a:solidFill>
                <a:schemeClr val="lt1"/>
              </a:solidFill>
              <a:latin typeface="Calibri"/>
              <a:ea typeface="Calibri"/>
              <a:cs typeface="Calibri"/>
              <a:sym typeface="Calibri"/>
            </a:endParaRPr>
          </a:p>
          <a:p>
            <a:pPr marL="0" marR="0" lvl="0" indent="0" algn="ctr" rtl="0">
              <a:spcBef>
                <a:spcPts val="0"/>
              </a:spcBef>
              <a:spcAft>
                <a:spcPts val="0"/>
              </a:spcAft>
              <a:buNone/>
            </a:pPr>
            <a:r>
              <a:rPr lang="en-US" sz="1200">
                <a:solidFill>
                  <a:schemeClr val="lt1"/>
                </a:solidFill>
                <a:latin typeface="Calibri"/>
                <a:ea typeface="Calibri"/>
                <a:cs typeface="Calibri"/>
                <a:sym typeface="Calibri"/>
              </a:rPr>
              <a:t>So simple right ?</a:t>
            </a:r>
            <a:endParaRPr/>
          </a:p>
        </p:txBody>
      </p:sp>
      <p:sp>
        <p:nvSpPr>
          <p:cNvPr id="934" name="Google Shape;934;p79"/>
          <p:cNvSpPr txBox="1"/>
          <p:nvPr/>
        </p:nvSpPr>
        <p:spPr>
          <a:xfrm>
            <a:off x="903642" y="1441525"/>
            <a:ext cx="5518673"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highlight>
                  <a:srgbClr val="FFFF00"/>
                </a:highlight>
                <a:latin typeface="Calibri"/>
                <a:ea typeface="Calibri"/>
                <a:cs typeface="Calibri"/>
                <a:sym typeface="Calibri"/>
              </a:rPr>
              <a:t>$ docker pull [ official image name ]: [tag]</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docker pull ubuntu:20.04</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docker pull centos:centos7</a:t>
            </a:r>
            <a:endParaRPr/>
          </a:p>
        </p:txBody>
      </p:sp>
      <p:pic>
        <p:nvPicPr>
          <p:cNvPr id="935" name="Google Shape;935;p79" descr="Logo&#10;&#10;Description automatically generated"/>
          <p:cNvPicPr preferRelativeResize="0"/>
          <p:nvPr/>
        </p:nvPicPr>
        <p:blipFill rotWithShape="1">
          <a:blip r:embed="rId4">
            <a:alphaModFix/>
          </a:blip>
          <a:srcRect/>
          <a:stretch/>
        </p:blipFill>
        <p:spPr>
          <a:xfrm>
            <a:off x="10490469" y="4"/>
            <a:ext cx="1701525" cy="850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8"/>
          <p:cNvSpPr txBox="1">
            <a:spLocks noGrp="1"/>
          </p:cNvSpPr>
          <p:nvPr>
            <p:ph type="ctrTitle"/>
          </p:nvPr>
        </p:nvSpPr>
        <p:spPr>
          <a:xfrm>
            <a:off x="167125" y="125149"/>
            <a:ext cx="10344807" cy="794774"/>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a:t>list all existing images. </a:t>
            </a:r>
            <a:endParaRPr/>
          </a:p>
        </p:txBody>
      </p:sp>
      <p:sp>
        <p:nvSpPr>
          <p:cNvPr id="172" name="Google Shape;172;p8"/>
          <p:cNvSpPr txBox="1"/>
          <p:nvPr/>
        </p:nvSpPr>
        <p:spPr>
          <a:xfrm>
            <a:off x="642551" y="1248032"/>
            <a:ext cx="6252518"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To </a:t>
            </a:r>
            <a:r>
              <a:rPr lang="en-US" sz="1800" b="1">
                <a:solidFill>
                  <a:schemeClr val="dk1"/>
                </a:solidFill>
                <a:latin typeface="Calibri"/>
                <a:ea typeface="Calibri"/>
                <a:cs typeface="Calibri"/>
                <a:sym typeface="Calibri"/>
              </a:rPr>
              <a:t>list all existing images </a:t>
            </a:r>
            <a:r>
              <a:rPr lang="en-US" sz="1800">
                <a:solidFill>
                  <a:schemeClr val="dk1"/>
                </a:solidFill>
                <a:latin typeface="Calibri"/>
                <a:ea typeface="Calibri"/>
                <a:cs typeface="Calibri"/>
                <a:sym typeface="Calibri"/>
              </a:rPr>
              <a:t>means to  display all images that are currently located in your VM</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highlight>
                  <a:srgbClr val="00FF00"/>
                </a:highlight>
                <a:latin typeface="Calibri"/>
                <a:ea typeface="Calibri"/>
                <a:cs typeface="Calibri"/>
                <a:sym typeface="Calibri"/>
              </a:rPr>
              <a:t>$ docker images</a:t>
            </a:r>
            <a:endParaRPr sz="1800">
              <a:solidFill>
                <a:schemeClr val="dk1"/>
              </a:solidFill>
              <a:latin typeface="Calibri"/>
              <a:ea typeface="Calibri"/>
              <a:cs typeface="Calibri"/>
              <a:sym typeface="Calibri"/>
            </a:endParaRPr>
          </a:p>
        </p:txBody>
      </p:sp>
      <p:sp>
        <p:nvSpPr>
          <p:cNvPr id="173" name="Google Shape;173;p8"/>
          <p:cNvSpPr txBox="1"/>
          <p:nvPr/>
        </p:nvSpPr>
        <p:spPr>
          <a:xfrm>
            <a:off x="950193" y="4135775"/>
            <a:ext cx="4389335" cy="20621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dk1"/>
                </a:solidFill>
                <a:latin typeface="Calibri"/>
                <a:ea typeface="Calibri"/>
                <a:cs typeface="Calibri"/>
                <a:sym typeface="Calibri"/>
              </a:rPr>
              <a:t>$ </a:t>
            </a:r>
            <a:r>
              <a:rPr lang="en-US" sz="3200">
                <a:solidFill>
                  <a:schemeClr val="dk1"/>
                </a:solidFill>
                <a:highlight>
                  <a:srgbClr val="FFFF00"/>
                </a:highlight>
                <a:latin typeface="Calibri"/>
                <a:ea typeface="Calibri"/>
                <a:cs typeface="Calibri"/>
                <a:sym typeface="Calibri"/>
              </a:rPr>
              <a:t>docker images</a:t>
            </a:r>
            <a:endParaRPr/>
          </a:p>
          <a:p>
            <a:pPr marL="0" marR="0" lvl="0" indent="0" algn="l" rtl="0">
              <a:spcBef>
                <a:spcPts val="0"/>
              </a:spcBef>
              <a:spcAft>
                <a:spcPts val="0"/>
              </a:spcAft>
              <a:buNone/>
            </a:pPr>
            <a:endParaRPr sz="3200">
              <a:solidFill>
                <a:schemeClr val="dk1"/>
              </a:solidFill>
              <a:latin typeface="Calibri"/>
              <a:ea typeface="Calibri"/>
              <a:cs typeface="Calibri"/>
              <a:sym typeface="Calibri"/>
            </a:endParaRPr>
          </a:p>
          <a:p>
            <a:pPr marL="0" marR="0" lvl="0" indent="0" algn="l" rtl="0">
              <a:spcBef>
                <a:spcPts val="0"/>
              </a:spcBef>
              <a:spcAft>
                <a:spcPts val="0"/>
              </a:spcAft>
              <a:buNone/>
            </a:pPr>
            <a:endParaRPr sz="3200">
              <a:solidFill>
                <a:schemeClr val="dk1"/>
              </a:solidFill>
              <a:latin typeface="Calibri"/>
              <a:ea typeface="Calibri"/>
              <a:cs typeface="Calibri"/>
              <a:sym typeface="Calibri"/>
            </a:endParaRPr>
          </a:p>
          <a:p>
            <a:pPr marL="0" marR="0" lvl="0" indent="0" algn="l" rtl="0">
              <a:spcBef>
                <a:spcPts val="0"/>
              </a:spcBef>
              <a:spcAft>
                <a:spcPts val="0"/>
              </a:spcAft>
              <a:buNone/>
            </a:pPr>
            <a:endParaRPr sz="3200">
              <a:solidFill>
                <a:schemeClr val="dk1"/>
              </a:solidFill>
              <a:latin typeface="Calibri"/>
              <a:ea typeface="Calibri"/>
              <a:cs typeface="Calibri"/>
              <a:sym typeface="Calibri"/>
            </a:endParaRPr>
          </a:p>
        </p:txBody>
      </p:sp>
      <p:sp>
        <p:nvSpPr>
          <p:cNvPr id="174" name="Google Shape;174;p8"/>
          <p:cNvSpPr/>
          <p:nvPr/>
        </p:nvSpPr>
        <p:spPr>
          <a:xfrm>
            <a:off x="1044683" y="2948360"/>
            <a:ext cx="460155" cy="487017"/>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1</a:t>
            </a:r>
            <a:endParaRPr/>
          </a:p>
        </p:txBody>
      </p:sp>
      <p:sp>
        <p:nvSpPr>
          <p:cNvPr id="175" name="Google Shape;175;p8"/>
          <p:cNvSpPr/>
          <p:nvPr/>
        </p:nvSpPr>
        <p:spPr>
          <a:xfrm>
            <a:off x="2400672" y="3019390"/>
            <a:ext cx="460155" cy="487017"/>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2</a:t>
            </a:r>
            <a:endParaRPr/>
          </a:p>
        </p:txBody>
      </p:sp>
      <p:cxnSp>
        <p:nvCxnSpPr>
          <p:cNvPr id="176" name="Google Shape;176;p8"/>
          <p:cNvCxnSpPr>
            <a:stCxn id="174" idx="5"/>
          </p:cNvCxnSpPr>
          <p:nvPr/>
        </p:nvCxnSpPr>
        <p:spPr>
          <a:xfrm>
            <a:off x="1437450" y="3364055"/>
            <a:ext cx="398400" cy="8280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177" name="Google Shape;177;p8"/>
          <p:cNvCxnSpPr/>
          <p:nvPr/>
        </p:nvCxnSpPr>
        <p:spPr>
          <a:xfrm>
            <a:off x="2734334" y="3429000"/>
            <a:ext cx="281484" cy="820332"/>
          </a:xfrm>
          <a:prstGeom prst="straightConnector1">
            <a:avLst/>
          </a:prstGeom>
          <a:noFill/>
          <a:ln w="38100" cap="flat" cmpd="sng">
            <a:solidFill>
              <a:schemeClr val="accent1"/>
            </a:solidFill>
            <a:prstDash val="solid"/>
            <a:miter lim="800000"/>
            <a:headEnd type="none" w="sm" len="sm"/>
            <a:tailEnd type="triangle" w="med" len="med"/>
          </a:ln>
        </p:spPr>
      </p:cxnSp>
      <p:sp>
        <p:nvSpPr>
          <p:cNvPr id="178" name="Google Shape;178;p8"/>
          <p:cNvSpPr/>
          <p:nvPr/>
        </p:nvSpPr>
        <p:spPr>
          <a:xfrm>
            <a:off x="7678138" y="1227959"/>
            <a:ext cx="4185688" cy="3391471"/>
          </a:xfrm>
          <a:prstGeom prst="roundRect">
            <a:avLst>
              <a:gd name="adj" fmla="val 16667"/>
            </a:avLst>
          </a:prstGeom>
          <a:solidFill>
            <a:schemeClr val="lt1">
              <a:alpha val="92941"/>
            </a:schemeClr>
          </a:solidFill>
          <a:ln w="984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1- </a:t>
            </a:r>
            <a:r>
              <a:rPr lang="en-US" sz="1800" b="1">
                <a:solidFill>
                  <a:schemeClr val="dk1"/>
                </a:solidFill>
                <a:latin typeface="Calibri"/>
                <a:ea typeface="Calibri"/>
                <a:cs typeface="Calibri"/>
                <a:sym typeface="Calibri"/>
              </a:rPr>
              <a:t>docker  </a:t>
            </a:r>
            <a:r>
              <a:rPr lang="en-US" sz="1800">
                <a:solidFill>
                  <a:schemeClr val="dk1"/>
                </a:solidFill>
                <a:latin typeface="Calibri"/>
                <a:ea typeface="Calibri"/>
                <a:cs typeface="Calibri"/>
                <a:sym typeface="Calibri"/>
              </a:rPr>
              <a:t>called the docker client</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2- </a:t>
            </a:r>
            <a:r>
              <a:rPr lang="en-US" sz="1800" b="1">
                <a:solidFill>
                  <a:schemeClr val="dk1"/>
                </a:solidFill>
                <a:latin typeface="Calibri"/>
                <a:ea typeface="Calibri"/>
                <a:cs typeface="Calibri"/>
                <a:sym typeface="Calibri"/>
              </a:rPr>
              <a:t>images </a:t>
            </a:r>
            <a:r>
              <a:rPr lang="en-US" sz="1800">
                <a:solidFill>
                  <a:schemeClr val="dk1"/>
                </a:solidFill>
                <a:latin typeface="Calibri"/>
                <a:ea typeface="Calibri"/>
                <a:cs typeface="Calibri"/>
                <a:sym typeface="Calibri"/>
              </a:rPr>
              <a:t>action to perform  which means in other words display all images</a:t>
            </a:r>
            <a:endParaRPr/>
          </a:p>
        </p:txBody>
      </p:sp>
      <p:pic>
        <p:nvPicPr>
          <p:cNvPr id="179" name="Google Shape;179;p8"/>
          <p:cNvPicPr preferRelativeResize="0"/>
          <p:nvPr/>
        </p:nvPicPr>
        <p:blipFill rotWithShape="1">
          <a:blip r:embed="rId3">
            <a:alphaModFix/>
          </a:blip>
          <a:srcRect/>
          <a:stretch/>
        </p:blipFill>
        <p:spPr>
          <a:xfrm>
            <a:off x="167125" y="4846844"/>
            <a:ext cx="11696700" cy="1803400"/>
          </a:xfrm>
          <a:prstGeom prst="rect">
            <a:avLst/>
          </a:prstGeom>
          <a:noFill/>
          <a:ln>
            <a:noFill/>
          </a:ln>
        </p:spPr>
      </p:pic>
      <p:pic>
        <p:nvPicPr>
          <p:cNvPr id="180" name="Google Shape;180;p8" descr="Logo&#10;&#10;Description automatically generated"/>
          <p:cNvPicPr preferRelativeResize="0"/>
          <p:nvPr/>
        </p:nvPicPr>
        <p:blipFill rotWithShape="1">
          <a:blip r:embed="rId4">
            <a:alphaModFix/>
          </a:blip>
          <a:srcRect/>
          <a:stretch/>
        </p:blipFill>
        <p:spPr>
          <a:xfrm>
            <a:off x="10490469" y="4"/>
            <a:ext cx="1701525" cy="8507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80"/>
          <p:cNvSpPr txBox="1">
            <a:spLocks noGrp="1"/>
          </p:cNvSpPr>
          <p:nvPr>
            <p:ph type="ctrTitle"/>
          </p:nvPr>
        </p:nvSpPr>
        <p:spPr>
          <a:xfrm>
            <a:off x="-1105493" y="-143947"/>
            <a:ext cx="10344807" cy="794774"/>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2800"/>
              <a:buFont typeface="Calibri"/>
              <a:buNone/>
            </a:pPr>
            <a:r>
              <a:rPr lang="en-US" sz="2800" b="1"/>
              <a:t>Dockerhub account structure (non official images)</a:t>
            </a:r>
            <a:endParaRPr/>
          </a:p>
        </p:txBody>
      </p:sp>
      <p:sp>
        <p:nvSpPr>
          <p:cNvPr id="941" name="Google Shape;941;p80"/>
          <p:cNvSpPr txBox="1"/>
          <p:nvPr/>
        </p:nvSpPr>
        <p:spPr>
          <a:xfrm>
            <a:off x="774217" y="2248017"/>
            <a:ext cx="9340744"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docker pull </a:t>
            </a:r>
            <a:r>
              <a:rPr lang="en-US" sz="1800">
                <a:solidFill>
                  <a:schemeClr val="dk1"/>
                </a:solidFill>
                <a:highlight>
                  <a:srgbClr val="FFFF00"/>
                </a:highlight>
                <a:latin typeface="Calibri"/>
                <a:ea typeface="Calibri"/>
                <a:cs typeface="Calibri"/>
                <a:sym typeface="Calibri"/>
              </a:rPr>
              <a:t>devopseasylearning2021</a:t>
            </a:r>
            <a:r>
              <a:rPr lang="en-US" sz="1800">
                <a:solidFill>
                  <a:schemeClr val="dk1"/>
                </a:solidFill>
                <a:highlight>
                  <a:srgbClr val="00FF00"/>
                </a:highlight>
                <a:latin typeface="Calibri"/>
                <a:ea typeface="Calibri"/>
                <a:cs typeface="Calibri"/>
                <a:sym typeface="Calibri"/>
              </a:rPr>
              <a:t>/</a:t>
            </a:r>
            <a:r>
              <a:rPr lang="en-US" sz="1800">
                <a:solidFill>
                  <a:schemeClr val="dk1"/>
                </a:solidFill>
                <a:highlight>
                  <a:srgbClr val="FF00FF"/>
                </a:highlight>
                <a:latin typeface="Calibri"/>
                <a:ea typeface="Calibri"/>
                <a:cs typeface="Calibri"/>
                <a:sym typeface="Calibri"/>
              </a:rPr>
              <a:t>canary-dev</a:t>
            </a:r>
            <a:r>
              <a:rPr lang="en-US" sz="1800">
                <a:solidFill>
                  <a:schemeClr val="dk1"/>
                </a:solidFill>
                <a:highlight>
                  <a:srgbClr val="FF0000"/>
                </a:highlight>
                <a:latin typeface="Calibri"/>
                <a:ea typeface="Calibri"/>
                <a:cs typeface="Calibri"/>
                <a:sym typeface="Calibri"/>
              </a:rPr>
              <a:t>:</a:t>
            </a:r>
            <a:r>
              <a:rPr lang="en-US" sz="1800">
                <a:solidFill>
                  <a:schemeClr val="dk1"/>
                </a:solidFill>
                <a:highlight>
                  <a:srgbClr val="C0C0C0"/>
                </a:highlight>
                <a:latin typeface="Calibri"/>
                <a:ea typeface="Calibri"/>
                <a:cs typeface="Calibri"/>
                <a:sym typeface="Calibri"/>
              </a:rPr>
              <a:t>tagname</a:t>
            </a:r>
            <a:endParaRPr sz="1800">
              <a:solidFill>
                <a:schemeClr val="dk1"/>
              </a:solidFill>
              <a:highlight>
                <a:srgbClr val="C0C0C0"/>
              </a:highlight>
              <a:latin typeface="Calibri"/>
              <a:ea typeface="Calibri"/>
              <a:cs typeface="Calibri"/>
              <a:sym typeface="Calibri"/>
            </a:endParaRPr>
          </a:p>
        </p:txBody>
      </p:sp>
      <p:pic>
        <p:nvPicPr>
          <p:cNvPr id="942" name="Google Shape;942;p80"/>
          <p:cNvPicPr preferRelativeResize="0"/>
          <p:nvPr/>
        </p:nvPicPr>
        <p:blipFill rotWithShape="1">
          <a:blip r:embed="rId3">
            <a:alphaModFix/>
          </a:blip>
          <a:srcRect/>
          <a:stretch/>
        </p:blipFill>
        <p:spPr>
          <a:xfrm>
            <a:off x="149471" y="867467"/>
            <a:ext cx="2280544" cy="1283186"/>
          </a:xfrm>
          <a:prstGeom prst="rect">
            <a:avLst/>
          </a:prstGeom>
          <a:noFill/>
          <a:ln>
            <a:noFill/>
          </a:ln>
        </p:spPr>
      </p:pic>
      <p:sp>
        <p:nvSpPr>
          <p:cNvPr id="943" name="Google Shape;943;p80"/>
          <p:cNvSpPr/>
          <p:nvPr/>
        </p:nvSpPr>
        <p:spPr>
          <a:xfrm>
            <a:off x="2178433" y="4281520"/>
            <a:ext cx="460155" cy="487017"/>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1</a:t>
            </a:r>
            <a:endParaRPr/>
          </a:p>
        </p:txBody>
      </p:sp>
      <p:cxnSp>
        <p:nvCxnSpPr>
          <p:cNvPr id="944" name="Google Shape;944;p80"/>
          <p:cNvCxnSpPr/>
          <p:nvPr/>
        </p:nvCxnSpPr>
        <p:spPr>
          <a:xfrm rot="10800000" flipH="1">
            <a:off x="2408511" y="3171347"/>
            <a:ext cx="626919" cy="1229503"/>
          </a:xfrm>
          <a:prstGeom prst="straightConnector1">
            <a:avLst/>
          </a:prstGeom>
          <a:noFill/>
          <a:ln w="38100" cap="flat" cmpd="sng">
            <a:solidFill>
              <a:schemeClr val="accent1"/>
            </a:solidFill>
            <a:prstDash val="solid"/>
            <a:miter lim="800000"/>
            <a:headEnd type="none" w="sm" len="sm"/>
            <a:tailEnd type="triangle" w="med" len="med"/>
          </a:ln>
        </p:spPr>
      </p:cxnSp>
      <p:sp>
        <p:nvSpPr>
          <p:cNvPr id="945" name="Google Shape;945;p80"/>
          <p:cNvSpPr/>
          <p:nvPr/>
        </p:nvSpPr>
        <p:spPr>
          <a:xfrm>
            <a:off x="3933390" y="4182075"/>
            <a:ext cx="460155" cy="487017"/>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3</a:t>
            </a:r>
            <a:endParaRPr/>
          </a:p>
        </p:txBody>
      </p:sp>
      <p:cxnSp>
        <p:nvCxnSpPr>
          <p:cNvPr id="946" name="Google Shape;946;p80"/>
          <p:cNvCxnSpPr/>
          <p:nvPr/>
        </p:nvCxnSpPr>
        <p:spPr>
          <a:xfrm rot="10800000" flipH="1">
            <a:off x="4163468" y="3071902"/>
            <a:ext cx="626919" cy="1229503"/>
          </a:xfrm>
          <a:prstGeom prst="straightConnector1">
            <a:avLst/>
          </a:prstGeom>
          <a:noFill/>
          <a:ln w="38100" cap="flat" cmpd="sng">
            <a:solidFill>
              <a:schemeClr val="accent1"/>
            </a:solidFill>
            <a:prstDash val="solid"/>
            <a:miter lim="800000"/>
            <a:headEnd type="none" w="sm" len="sm"/>
            <a:tailEnd type="triangle" w="med" len="med"/>
          </a:ln>
        </p:spPr>
      </p:cxnSp>
      <p:sp>
        <p:nvSpPr>
          <p:cNvPr id="947" name="Google Shape;947;p80"/>
          <p:cNvSpPr/>
          <p:nvPr/>
        </p:nvSpPr>
        <p:spPr>
          <a:xfrm>
            <a:off x="5070565" y="4281520"/>
            <a:ext cx="460155" cy="487017"/>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5</a:t>
            </a:r>
            <a:endParaRPr/>
          </a:p>
        </p:txBody>
      </p:sp>
      <p:cxnSp>
        <p:nvCxnSpPr>
          <p:cNvPr id="948" name="Google Shape;948;p80"/>
          <p:cNvCxnSpPr/>
          <p:nvPr/>
        </p:nvCxnSpPr>
        <p:spPr>
          <a:xfrm rot="10800000" flipH="1">
            <a:off x="5300643" y="3171347"/>
            <a:ext cx="626919" cy="1229503"/>
          </a:xfrm>
          <a:prstGeom prst="straightConnector1">
            <a:avLst/>
          </a:prstGeom>
          <a:noFill/>
          <a:ln w="38100" cap="flat" cmpd="sng">
            <a:solidFill>
              <a:schemeClr val="accent1"/>
            </a:solidFill>
            <a:prstDash val="solid"/>
            <a:miter lim="800000"/>
            <a:headEnd type="none" w="sm" len="sm"/>
            <a:tailEnd type="triangle" w="med" len="med"/>
          </a:ln>
        </p:spPr>
      </p:cxnSp>
      <p:sp>
        <p:nvSpPr>
          <p:cNvPr id="949" name="Google Shape;949;p80"/>
          <p:cNvSpPr/>
          <p:nvPr/>
        </p:nvSpPr>
        <p:spPr>
          <a:xfrm>
            <a:off x="3120712" y="801379"/>
            <a:ext cx="460155" cy="487017"/>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2</a:t>
            </a:r>
            <a:endParaRPr/>
          </a:p>
        </p:txBody>
      </p:sp>
      <p:cxnSp>
        <p:nvCxnSpPr>
          <p:cNvPr id="950" name="Google Shape;950;p80"/>
          <p:cNvCxnSpPr/>
          <p:nvPr/>
        </p:nvCxnSpPr>
        <p:spPr>
          <a:xfrm>
            <a:off x="3350790" y="920709"/>
            <a:ext cx="881845" cy="1883891"/>
          </a:xfrm>
          <a:prstGeom prst="straightConnector1">
            <a:avLst/>
          </a:prstGeom>
          <a:noFill/>
          <a:ln w="38100" cap="flat" cmpd="sng">
            <a:solidFill>
              <a:schemeClr val="accent1"/>
            </a:solidFill>
            <a:prstDash val="solid"/>
            <a:miter lim="800000"/>
            <a:headEnd type="none" w="sm" len="sm"/>
            <a:tailEnd type="triangle" w="med" len="med"/>
          </a:ln>
        </p:spPr>
      </p:cxnSp>
      <p:sp>
        <p:nvSpPr>
          <p:cNvPr id="951" name="Google Shape;951;p80"/>
          <p:cNvSpPr/>
          <p:nvPr/>
        </p:nvSpPr>
        <p:spPr>
          <a:xfrm>
            <a:off x="4232635" y="874450"/>
            <a:ext cx="460155" cy="487017"/>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4</a:t>
            </a:r>
            <a:endParaRPr/>
          </a:p>
        </p:txBody>
      </p:sp>
      <p:cxnSp>
        <p:nvCxnSpPr>
          <p:cNvPr id="952" name="Google Shape;952;p80"/>
          <p:cNvCxnSpPr/>
          <p:nvPr/>
        </p:nvCxnSpPr>
        <p:spPr>
          <a:xfrm>
            <a:off x="4462713" y="993780"/>
            <a:ext cx="881845" cy="1883891"/>
          </a:xfrm>
          <a:prstGeom prst="straightConnector1">
            <a:avLst/>
          </a:prstGeom>
          <a:noFill/>
          <a:ln w="38100" cap="flat" cmpd="sng">
            <a:solidFill>
              <a:schemeClr val="accent1"/>
            </a:solidFill>
            <a:prstDash val="solid"/>
            <a:miter lim="800000"/>
            <a:headEnd type="none" w="sm" len="sm"/>
            <a:tailEnd type="triangle" w="med" len="med"/>
          </a:ln>
        </p:spPr>
      </p:cxnSp>
      <p:sp>
        <p:nvSpPr>
          <p:cNvPr id="953" name="Google Shape;953;p80"/>
          <p:cNvSpPr/>
          <p:nvPr/>
        </p:nvSpPr>
        <p:spPr>
          <a:xfrm>
            <a:off x="7186108" y="650827"/>
            <a:ext cx="4012894" cy="6040429"/>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1- repository name or dockerhub username </a:t>
            </a:r>
            <a:endParaRPr/>
          </a:p>
          <a:p>
            <a:pPr marL="0" marR="0" lvl="0" indent="0" algn="l" rtl="0">
              <a:spcBef>
                <a:spcPts val="0"/>
              </a:spcBef>
              <a:spcAft>
                <a:spcPts val="0"/>
              </a:spcAft>
              <a:buNone/>
            </a:pPr>
            <a:endParaRPr sz="1800">
              <a:solidFill>
                <a:schemeClr val="lt1"/>
              </a:solidFill>
              <a:latin typeface="Calibri"/>
              <a:ea typeface="Calibri"/>
              <a:cs typeface="Calibri"/>
              <a:sym typeface="Calibri"/>
            </a:endParaRPr>
          </a:p>
          <a:p>
            <a:pPr marL="0" marR="0" lvl="0" indent="0" algn="l" rtl="0">
              <a:spcBef>
                <a:spcPts val="0"/>
              </a:spcBef>
              <a:spcAft>
                <a:spcPts val="0"/>
              </a:spcAft>
              <a:buNone/>
            </a:pPr>
            <a:r>
              <a:rPr lang="en-US" sz="1800">
                <a:solidFill>
                  <a:schemeClr val="lt1"/>
                </a:solidFill>
                <a:latin typeface="Calibri"/>
                <a:ea typeface="Calibri"/>
                <a:cs typeface="Calibri"/>
                <a:sym typeface="Calibri"/>
              </a:rPr>
              <a:t>2- the slash tells docker that whatever before the slash is the repository name</a:t>
            </a:r>
            <a:endParaRPr/>
          </a:p>
          <a:p>
            <a:pPr marL="0" marR="0" lvl="0" indent="0" algn="l" rtl="0">
              <a:spcBef>
                <a:spcPts val="0"/>
              </a:spcBef>
              <a:spcAft>
                <a:spcPts val="0"/>
              </a:spcAft>
              <a:buNone/>
            </a:pPr>
            <a:endParaRPr sz="1800">
              <a:solidFill>
                <a:schemeClr val="lt1"/>
              </a:solidFill>
              <a:latin typeface="Calibri"/>
              <a:ea typeface="Calibri"/>
              <a:cs typeface="Calibri"/>
              <a:sym typeface="Calibri"/>
            </a:endParaRPr>
          </a:p>
          <a:p>
            <a:pPr marL="0" marR="0" lvl="0" indent="0" algn="l" rtl="0">
              <a:spcBef>
                <a:spcPts val="0"/>
              </a:spcBef>
              <a:spcAft>
                <a:spcPts val="0"/>
              </a:spcAft>
              <a:buNone/>
            </a:pPr>
            <a:r>
              <a:rPr lang="en-US" sz="1800">
                <a:solidFill>
                  <a:schemeClr val="lt1"/>
                </a:solidFill>
                <a:latin typeface="Calibri"/>
                <a:ea typeface="Calibri"/>
                <a:cs typeface="Calibri"/>
                <a:sym typeface="Calibri"/>
              </a:rPr>
              <a:t>3- the repository where docker should go pull the image</a:t>
            </a:r>
            <a:endParaRPr/>
          </a:p>
          <a:p>
            <a:pPr marL="0" marR="0" lvl="0" indent="0" algn="l" rtl="0">
              <a:spcBef>
                <a:spcPts val="0"/>
              </a:spcBef>
              <a:spcAft>
                <a:spcPts val="0"/>
              </a:spcAft>
              <a:buNone/>
            </a:pPr>
            <a:endParaRPr sz="1800">
              <a:solidFill>
                <a:schemeClr val="lt1"/>
              </a:solidFill>
              <a:latin typeface="Calibri"/>
              <a:ea typeface="Calibri"/>
              <a:cs typeface="Calibri"/>
              <a:sym typeface="Calibri"/>
            </a:endParaRPr>
          </a:p>
          <a:p>
            <a:pPr marL="0" marR="0" lvl="0" indent="0" algn="l" rtl="0">
              <a:spcBef>
                <a:spcPts val="0"/>
              </a:spcBef>
              <a:spcAft>
                <a:spcPts val="0"/>
              </a:spcAft>
              <a:buNone/>
            </a:pPr>
            <a:r>
              <a:rPr lang="en-US" sz="1800">
                <a:solidFill>
                  <a:schemeClr val="lt1"/>
                </a:solidFill>
                <a:latin typeface="Calibri"/>
                <a:ea typeface="Calibri"/>
                <a:cs typeface="Calibri"/>
                <a:sym typeface="Calibri"/>
              </a:rPr>
              <a:t>4- the : tells docker that the string (word) before the : is the repository name </a:t>
            </a:r>
            <a:endParaRPr/>
          </a:p>
          <a:p>
            <a:pPr marL="0" marR="0" lvl="0" indent="0" algn="l" rtl="0">
              <a:spcBef>
                <a:spcPts val="0"/>
              </a:spcBef>
              <a:spcAft>
                <a:spcPts val="0"/>
              </a:spcAft>
              <a:buNone/>
            </a:pPr>
            <a:endParaRPr sz="1800">
              <a:solidFill>
                <a:schemeClr val="lt1"/>
              </a:solidFill>
              <a:latin typeface="Calibri"/>
              <a:ea typeface="Calibri"/>
              <a:cs typeface="Calibri"/>
              <a:sym typeface="Calibri"/>
            </a:endParaRPr>
          </a:p>
          <a:p>
            <a:pPr marL="0" marR="0" lvl="0" indent="0" algn="l" rtl="0">
              <a:spcBef>
                <a:spcPts val="0"/>
              </a:spcBef>
              <a:spcAft>
                <a:spcPts val="0"/>
              </a:spcAft>
              <a:buNone/>
            </a:pPr>
            <a:r>
              <a:rPr lang="en-US" sz="1800">
                <a:solidFill>
                  <a:schemeClr val="lt1"/>
                </a:solidFill>
                <a:latin typeface="Calibri"/>
                <a:ea typeface="Calibri"/>
                <a:cs typeface="Calibri"/>
                <a:sym typeface="Calibri"/>
              </a:rPr>
              <a:t>5- is the image version to fetch or pull so a repository can have multiple image version  </a:t>
            </a:r>
            <a:endParaRPr/>
          </a:p>
        </p:txBody>
      </p:sp>
      <p:pic>
        <p:nvPicPr>
          <p:cNvPr id="954" name="Google Shape;954;p80" descr="Logo&#10;&#10;Description automatically generated"/>
          <p:cNvPicPr preferRelativeResize="0"/>
          <p:nvPr/>
        </p:nvPicPr>
        <p:blipFill rotWithShape="1">
          <a:blip r:embed="rId4">
            <a:alphaModFix/>
          </a:blip>
          <a:srcRect/>
          <a:stretch/>
        </p:blipFill>
        <p:spPr>
          <a:xfrm>
            <a:off x="10490469" y="4"/>
            <a:ext cx="1701525" cy="8507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81"/>
          <p:cNvSpPr txBox="1">
            <a:spLocks noGrp="1"/>
          </p:cNvSpPr>
          <p:nvPr>
            <p:ph type="ctrTitle"/>
          </p:nvPr>
        </p:nvSpPr>
        <p:spPr>
          <a:xfrm>
            <a:off x="-1171481" y="646366"/>
            <a:ext cx="9949721" cy="654909"/>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2800"/>
              <a:buFont typeface="Calibri"/>
              <a:buNone/>
            </a:pPr>
            <a:r>
              <a:rPr lang="en-US" sz="2800" b="1"/>
              <a:t>How to pull   non official image</a:t>
            </a:r>
            <a:br>
              <a:rPr lang="en-US" sz="2800" b="1"/>
            </a:br>
            <a:br>
              <a:rPr lang="en-US" sz="2800" b="1"/>
            </a:br>
            <a:endParaRPr sz="2800" b="1"/>
          </a:p>
        </p:txBody>
      </p:sp>
      <p:pic>
        <p:nvPicPr>
          <p:cNvPr id="960" name="Google Shape;960;p81"/>
          <p:cNvPicPr preferRelativeResize="0"/>
          <p:nvPr/>
        </p:nvPicPr>
        <p:blipFill rotWithShape="1">
          <a:blip r:embed="rId3">
            <a:alphaModFix/>
          </a:blip>
          <a:srcRect/>
          <a:stretch/>
        </p:blipFill>
        <p:spPr>
          <a:xfrm>
            <a:off x="9618138" y="5366291"/>
            <a:ext cx="2280544" cy="1283186"/>
          </a:xfrm>
          <a:prstGeom prst="rect">
            <a:avLst/>
          </a:prstGeom>
          <a:noFill/>
          <a:ln>
            <a:noFill/>
          </a:ln>
        </p:spPr>
      </p:pic>
      <p:sp>
        <p:nvSpPr>
          <p:cNvPr id="961" name="Google Shape;961;p81"/>
          <p:cNvSpPr txBox="1"/>
          <p:nvPr/>
        </p:nvSpPr>
        <p:spPr>
          <a:xfrm>
            <a:off x="903642" y="1441525"/>
            <a:ext cx="7745506" cy="23083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highlight>
                  <a:srgbClr val="FFFF00"/>
                </a:highlight>
                <a:latin typeface="Calibri"/>
                <a:ea typeface="Calibri"/>
                <a:cs typeface="Calibri"/>
                <a:sym typeface="Calibri"/>
              </a:rPr>
              <a:t>$ docker pull username or dockerhub account name ]/[repository name]: [tag]</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docker push devopseasylearning2021/canary-dev:2268f</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docker pull kemvoueric/redis-client:v1.1.0</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docker pull nestio/s3cmd-sync:2.1-2</a:t>
            </a:r>
            <a:endParaRPr/>
          </a:p>
        </p:txBody>
      </p:sp>
      <p:pic>
        <p:nvPicPr>
          <p:cNvPr id="962" name="Google Shape;962;p81" descr="Logo&#10;&#10;Description automatically generated"/>
          <p:cNvPicPr preferRelativeResize="0"/>
          <p:nvPr/>
        </p:nvPicPr>
        <p:blipFill rotWithShape="1">
          <a:blip r:embed="rId4">
            <a:alphaModFix/>
          </a:blip>
          <a:srcRect/>
          <a:stretch/>
        </p:blipFill>
        <p:spPr>
          <a:xfrm>
            <a:off x="10490469" y="4"/>
            <a:ext cx="1701525" cy="8507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82"/>
          <p:cNvSpPr txBox="1">
            <a:spLocks noGrp="1"/>
          </p:cNvSpPr>
          <p:nvPr>
            <p:ph type="ctrTitle"/>
          </p:nvPr>
        </p:nvSpPr>
        <p:spPr>
          <a:xfrm>
            <a:off x="-1171481" y="646366"/>
            <a:ext cx="9949721" cy="654909"/>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2800"/>
              <a:buFont typeface="Calibri"/>
              <a:buNone/>
            </a:pPr>
            <a:r>
              <a:rPr lang="en-US" sz="2800" b="1"/>
              <a:t>non official image vs official image</a:t>
            </a:r>
            <a:br>
              <a:rPr lang="en-US" sz="2800" b="1"/>
            </a:br>
            <a:br>
              <a:rPr lang="en-US" sz="2800" b="1"/>
            </a:br>
            <a:endParaRPr sz="2800" b="1"/>
          </a:p>
        </p:txBody>
      </p:sp>
      <p:pic>
        <p:nvPicPr>
          <p:cNvPr id="968" name="Google Shape;968;p82"/>
          <p:cNvPicPr preferRelativeResize="0"/>
          <p:nvPr/>
        </p:nvPicPr>
        <p:blipFill rotWithShape="1">
          <a:blip r:embed="rId3">
            <a:alphaModFix/>
          </a:blip>
          <a:srcRect/>
          <a:stretch/>
        </p:blipFill>
        <p:spPr>
          <a:xfrm>
            <a:off x="9618138" y="5366291"/>
            <a:ext cx="2280544" cy="1283186"/>
          </a:xfrm>
          <a:prstGeom prst="rect">
            <a:avLst/>
          </a:prstGeom>
          <a:noFill/>
          <a:ln>
            <a:noFill/>
          </a:ln>
        </p:spPr>
      </p:pic>
      <p:sp>
        <p:nvSpPr>
          <p:cNvPr id="969" name="Google Shape;969;p82"/>
          <p:cNvSpPr txBox="1"/>
          <p:nvPr/>
        </p:nvSpPr>
        <p:spPr>
          <a:xfrm>
            <a:off x="860612" y="1120676"/>
            <a:ext cx="7745506" cy="23083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highlight>
                  <a:srgbClr val="FFFF00"/>
                </a:highlight>
                <a:latin typeface="Calibri"/>
                <a:ea typeface="Calibri"/>
                <a:cs typeface="Calibri"/>
                <a:sym typeface="Calibri"/>
              </a:rPr>
              <a:t>$ docker pull username or dockerhub account name ]/[repository name]: [tag]</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docker push devopseasylearning2021/canary-dev:2268f</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docker pull kemvoueric/redis-client:v1.1.0</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docker pull nestio/s3cmd-sync:2.1-2</a:t>
            </a:r>
            <a:endParaRPr/>
          </a:p>
        </p:txBody>
      </p:sp>
      <p:sp>
        <p:nvSpPr>
          <p:cNvPr id="970" name="Google Shape;970;p82"/>
          <p:cNvSpPr txBox="1"/>
          <p:nvPr/>
        </p:nvSpPr>
        <p:spPr>
          <a:xfrm>
            <a:off x="710004" y="4077149"/>
            <a:ext cx="5518673"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highlight>
                  <a:srgbClr val="FFFF00"/>
                </a:highlight>
                <a:latin typeface="Calibri"/>
                <a:ea typeface="Calibri"/>
                <a:cs typeface="Calibri"/>
                <a:sym typeface="Calibri"/>
              </a:rPr>
              <a:t>$ docker pull [ official image name ]: [tag]</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docker pull ubuntu:20.04</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docker pull centos:centos7</a:t>
            </a:r>
            <a:endParaRPr/>
          </a:p>
        </p:txBody>
      </p:sp>
      <p:sp>
        <p:nvSpPr>
          <p:cNvPr id="971" name="Google Shape;971;p82"/>
          <p:cNvSpPr/>
          <p:nvPr/>
        </p:nvSpPr>
        <p:spPr>
          <a:xfrm>
            <a:off x="8369449" y="1645920"/>
            <a:ext cx="3732904" cy="3720371"/>
          </a:xfrm>
          <a:prstGeom prst="roundRect">
            <a:avLst>
              <a:gd name="adj" fmla="val 16667"/>
            </a:avLst>
          </a:prstGeom>
          <a:solidFill>
            <a:schemeClr val="dk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Official image DON’T have username on their structure compared to non official image that have username</a:t>
            </a: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Damn very simple and obvious again to notice</a:t>
            </a:r>
            <a:endParaRPr/>
          </a:p>
        </p:txBody>
      </p:sp>
      <p:pic>
        <p:nvPicPr>
          <p:cNvPr id="972" name="Google Shape;972;p82" descr="Logo&#10;&#10;Description automatically generated"/>
          <p:cNvPicPr preferRelativeResize="0"/>
          <p:nvPr/>
        </p:nvPicPr>
        <p:blipFill rotWithShape="1">
          <a:blip r:embed="rId4">
            <a:alphaModFix/>
          </a:blip>
          <a:srcRect/>
          <a:stretch/>
        </p:blipFill>
        <p:spPr>
          <a:xfrm>
            <a:off x="10490469" y="4"/>
            <a:ext cx="1701525" cy="8507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83"/>
          <p:cNvSpPr txBox="1">
            <a:spLocks noGrp="1"/>
          </p:cNvSpPr>
          <p:nvPr>
            <p:ph type="ctrTitle"/>
          </p:nvPr>
        </p:nvSpPr>
        <p:spPr>
          <a:xfrm>
            <a:off x="-1171481" y="646366"/>
            <a:ext cx="9949721" cy="654909"/>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2800"/>
              <a:buFont typeface="Calibri"/>
              <a:buNone/>
            </a:pPr>
            <a:r>
              <a:rPr lang="en-US" sz="2800" b="1"/>
              <a:t>How to create a repository in dockerhub</a:t>
            </a:r>
            <a:br>
              <a:rPr lang="en-US" sz="2800" b="1"/>
            </a:br>
            <a:br>
              <a:rPr lang="en-US" sz="2800" b="1"/>
            </a:br>
            <a:endParaRPr sz="2800" b="1"/>
          </a:p>
        </p:txBody>
      </p:sp>
      <p:pic>
        <p:nvPicPr>
          <p:cNvPr id="978" name="Google Shape;978;p83"/>
          <p:cNvPicPr preferRelativeResize="0"/>
          <p:nvPr/>
        </p:nvPicPr>
        <p:blipFill rotWithShape="1">
          <a:blip r:embed="rId3">
            <a:alphaModFix/>
          </a:blip>
          <a:srcRect/>
          <a:stretch/>
        </p:blipFill>
        <p:spPr>
          <a:xfrm>
            <a:off x="9618138" y="5366291"/>
            <a:ext cx="2280544" cy="1283186"/>
          </a:xfrm>
          <a:prstGeom prst="rect">
            <a:avLst/>
          </a:prstGeom>
          <a:noFill/>
          <a:ln>
            <a:noFill/>
          </a:ln>
        </p:spPr>
      </p:pic>
      <p:sp>
        <p:nvSpPr>
          <p:cNvPr id="979" name="Google Shape;979;p83"/>
          <p:cNvSpPr/>
          <p:nvPr/>
        </p:nvSpPr>
        <p:spPr>
          <a:xfrm>
            <a:off x="9466730" y="1907472"/>
            <a:ext cx="2558146" cy="1136941"/>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Damn </a:t>
            </a:r>
            <a:endParaRPr/>
          </a:p>
          <a:p>
            <a:pPr marL="0" marR="0" lvl="0" indent="0" algn="ctr" rtl="0">
              <a:spcBef>
                <a:spcPts val="0"/>
              </a:spcBef>
              <a:spcAft>
                <a:spcPts val="0"/>
              </a:spcAft>
              <a:buNone/>
            </a:pPr>
            <a:endParaRPr sz="1200">
              <a:solidFill>
                <a:schemeClr val="lt1"/>
              </a:solidFill>
              <a:latin typeface="Calibri"/>
              <a:ea typeface="Calibri"/>
              <a:cs typeface="Calibri"/>
              <a:sym typeface="Calibri"/>
            </a:endParaRPr>
          </a:p>
          <a:p>
            <a:pPr marL="0" marR="0" lvl="0" indent="0" algn="ctr" rtl="0">
              <a:spcBef>
                <a:spcPts val="0"/>
              </a:spcBef>
              <a:spcAft>
                <a:spcPts val="0"/>
              </a:spcAft>
              <a:buNone/>
            </a:pPr>
            <a:r>
              <a:rPr lang="en-US" sz="1200">
                <a:solidFill>
                  <a:schemeClr val="lt1"/>
                </a:solidFill>
                <a:latin typeface="Calibri"/>
                <a:ea typeface="Calibri"/>
                <a:cs typeface="Calibri"/>
                <a:sym typeface="Calibri"/>
              </a:rPr>
              <a:t>So simple right ?</a:t>
            </a:r>
            <a:endParaRPr/>
          </a:p>
        </p:txBody>
      </p:sp>
      <p:sp>
        <p:nvSpPr>
          <p:cNvPr id="980" name="Google Shape;980;p83"/>
          <p:cNvSpPr txBox="1"/>
          <p:nvPr/>
        </p:nvSpPr>
        <p:spPr>
          <a:xfrm>
            <a:off x="677732" y="957431"/>
            <a:ext cx="5905948"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1- login to dockerhub (you cannot create a repository if you are not login into an account, make sense right?</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2- click on “create repository”</a:t>
            </a:r>
            <a:endParaRPr/>
          </a:p>
        </p:txBody>
      </p:sp>
      <p:pic>
        <p:nvPicPr>
          <p:cNvPr id="981" name="Google Shape;981;p83"/>
          <p:cNvPicPr preferRelativeResize="0"/>
          <p:nvPr/>
        </p:nvPicPr>
        <p:blipFill rotWithShape="1">
          <a:blip r:embed="rId4">
            <a:alphaModFix/>
          </a:blip>
          <a:srcRect/>
          <a:stretch/>
        </p:blipFill>
        <p:spPr>
          <a:xfrm>
            <a:off x="293318" y="2649974"/>
            <a:ext cx="7187529" cy="3004623"/>
          </a:xfrm>
          <a:prstGeom prst="rect">
            <a:avLst/>
          </a:prstGeom>
          <a:noFill/>
          <a:ln>
            <a:noFill/>
          </a:ln>
        </p:spPr>
      </p:pic>
      <p:pic>
        <p:nvPicPr>
          <p:cNvPr id="982" name="Google Shape;982;p83" descr="Logo&#10;&#10;Description automatically generated"/>
          <p:cNvPicPr preferRelativeResize="0"/>
          <p:nvPr/>
        </p:nvPicPr>
        <p:blipFill rotWithShape="1">
          <a:blip r:embed="rId5">
            <a:alphaModFix/>
          </a:blip>
          <a:srcRect/>
          <a:stretch/>
        </p:blipFill>
        <p:spPr>
          <a:xfrm>
            <a:off x="10490469" y="4"/>
            <a:ext cx="1701525" cy="8507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84"/>
          <p:cNvSpPr txBox="1">
            <a:spLocks noGrp="1"/>
          </p:cNvSpPr>
          <p:nvPr>
            <p:ph type="ctrTitle"/>
          </p:nvPr>
        </p:nvSpPr>
        <p:spPr>
          <a:xfrm>
            <a:off x="-1171481" y="646366"/>
            <a:ext cx="9949721" cy="654909"/>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2800"/>
              <a:buFont typeface="Calibri"/>
              <a:buNone/>
            </a:pPr>
            <a:r>
              <a:rPr lang="en-US" sz="2800" b="1"/>
              <a:t>How to create a repository in dockerhub</a:t>
            </a:r>
            <a:br>
              <a:rPr lang="en-US" sz="2800" b="1"/>
            </a:br>
            <a:br>
              <a:rPr lang="en-US" sz="2800" b="1"/>
            </a:br>
            <a:endParaRPr sz="2800" b="1"/>
          </a:p>
        </p:txBody>
      </p:sp>
      <p:pic>
        <p:nvPicPr>
          <p:cNvPr id="988" name="Google Shape;988;p84"/>
          <p:cNvPicPr preferRelativeResize="0"/>
          <p:nvPr/>
        </p:nvPicPr>
        <p:blipFill rotWithShape="1">
          <a:blip r:embed="rId3">
            <a:alphaModFix/>
          </a:blip>
          <a:srcRect/>
          <a:stretch/>
        </p:blipFill>
        <p:spPr>
          <a:xfrm>
            <a:off x="9618138" y="5366291"/>
            <a:ext cx="2280544" cy="1283186"/>
          </a:xfrm>
          <a:prstGeom prst="rect">
            <a:avLst/>
          </a:prstGeom>
          <a:noFill/>
          <a:ln>
            <a:noFill/>
          </a:ln>
        </p:spPr>
      </p:pic>
      <p:sp>
        <p:nvSpPr>
          <p:cNvPr id="989" name="Google Shape;989;p84"/>
          <p:cNvSpPr/>
          <p:nvPr/>
        </p:nvSpPr>
        <p:spPr>
          <a:xfrm>
            <a:off x="10627452" y="1020820"/>
            <a:ext cx="1548831" cy="1023134"/>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Damn </a:t>
            </a:r>
            <a:endParaRPr/>
          </a:p>
          <a:p>
            <a:pPr marL="0" marR="0" lvl="0" indent="0" algn="ctr" rtl="0">
              <a:spcBef>
                <a:spcPts val="0"/>
              </a:spcBef>
              <a:spcAft>
                <a:spcPts val="0"/>
              </a:spcAft>
              <a:buNone/>
            </a:pPr>
            <a:endParaRPr sz="1200">
              <a:solidFill>
                <a:schemeClr val="lt1"/>
              </a:solidFill>
              <a:latin typeface="Calibri"/>
              <a:ea typeface="Calibri"/>
              <a:cs typeface="Calibri"/>
              <a:sym typeface="Calibri"/>
            </a:endParaRPr>
          </a:p>
          <a:p>
            <a:pPr marL="0" marR="0" lvl="0" indent="0" algn="ctr" rtl="0">
              <a:spcBef>
                <a:spcPts val="0"/>
              </a:spcBef>
              <a:spcAft>
                <a:spcPts val="0"/>
              </a:spcAft>
              <a:buNone/>
            </a:pPr>
            <a:r>
              <a:rPr lang="en-US" sz="1200">
                <a:solidFill>
                  <a:schemeClr val="lt1"/>
                </a:solidFill>
                <a:latin typeface="Calibri"/>
                <a:ea typeface="Calibri"/>
                <a:cs typeface="Calibri"/>
                <a:sym typeface="Calibri"/>
              </a:rPr>
              <a:t>So simple right ?</a:t>
            </a:r>
            <a:endParaRPr/>
          </a:p>
        </p:txBody>
      </p:sp>
      <p:sp>
        <p:nvSpPr>
          <p:cNvPr id="990" name="Google Shape;990;p84"/>
          <p:cNvSpPr txBox="1"/>
          <p:nvPr/>
        </p:nvSpPr>
        <p:spPr>
          <a:xfrm>
            <a:off x="677732" y="957431"/>
            <a:ext cx="5905948"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3- enter repository name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4- enter a description (optional)</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5- select public</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6- select create</a:t>
            </a:r>
            <a:endParaRPr/>
          </a:p>
        </p:txBody>
      </p:sp>
      <p:pic>
        <p:nvPicPr>
          <p:cNvPr id="991" name="Google Shape;991;p84"/>
          <p:cNvPicPr preferRelativeResize="0"/>
          <p:nvPr/>
        </p:nvPicPr>
        <p:blipFill rotWithShape="1">
          <a:blip r:embed="rId4">
            <a:alphaModFix/>
          </a:blip>
          <a:srcRect/>
          <a:stretch/>
        </p:blipFill>
        <p:spPr>
          <a:xfrm>
            <a:off x="293318" y="2253170"/>
            <a:ext cx="9287435" cy="4486197"/>
          </a:xfrm>
          <a:prstGeom prst="rect">
            <a:avLst/>
          </a:prstGeom>
          <a:noFill/>
          <a:ln>
            <a:noFill/>
          </a:ln>
        </p:spPr>
      </p:pic>
      <p:pic>
        <p:nvPicPr>
          <p:cNvPr id="992" name="Google Shape;992;p84" descr="Logo&#10;&#10;Description automatically generated"/>
          <p:cNvPicPr preferRelativeResize="0"/>
          <p:nvPr/>
        </p:nvPicPr>
        <p:blipFill rotWithShape="1">
          <a:blip r:embed="rId5">
            <a:alphaModFix/>
          </a:blip>
          <a:srcRect/>
          <a:stretch/>
        </p:blipFill>
        <p:spPr>
          <a:xfrm>
            <a:off x="10490469" y="4"/>
            <a:ext cx="1701525" cy="8507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85"/>
          <p:cNvSpPr txBox="1">
            <a:spLocks noGrp="1"/>
          </p:cNvSpPr>
          <p:nvPr>
            <p:ph type="ctrTitle"/>
          </p:nvPr>
        </p:nvSpPr>
        <p:spPr>
          <a:xfrm>
            <a:off x="-1171481" y="646366"/>
            <a:ext cx="9949721" cy="654909"/>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2800"/>
              <a:buFont typeface="Calibri"/>
              <a:buNone/>
            </a:pPr>
            <a:r>
              <a:rPr lang="en-US" sz="2800" b="1"/>
              <a:t>How to create a repository in dockerhub</a:t>
            </a:r>
            <a:br>
              <a:rPr lang="en-US" sz="2800" b="1"/>
            </a:br>
            <a:br>
              <a:rPr lang="en-US" sz="2800" b="1"/>
            </a:br>
            <a:endParaRPr sz="2800" b="1"/>
          </a:p>
        </p:txBody>
      </p:sp>
      <p:pic>
        <p:nvPicPr>
          <p:cNvPr id="998" name="Google Shape;998;p85"/>
          <p:cNvPicPr preferRelativeResize="0"/>
          <p:nvPr/>
        </p:nvPicPr>
        <p:blipFill rotWithShape="1">
          <a:blip r:embed="rId3">
            <a:alphaModFix/>
          </a:blip>
          <a:srcRect/>
          <a:stretch/>
        </p:blipFill>
        <p:spPr>
          <a:xfrm>
            <a:off x="9618138" y="5366291"/>
            <a:ext cx="2280544" cy="1283186"/>
          </a:xfrm>
          <a:prstGeom prst="rect">
            <a:avLst/>
          </a:prstGeom>
          <a:noFill/>
          <a:ln>
            <a:noFill/>
          </a:ln>
        </p:spPr>
      </p:pic>
      <p:sp>
        <p:nvSpPr>
          <p:cNvPr id="999" name="Google Shape;999;p85"/>
          <p:cNvSpPr/>
          <p:nvPr/>
        </p:nvSpPr>
        <p:spPr>
          <a:xfrm>
            <a:off x="10627452" y="1020820"/>
            <a:ext cx="1548831" cy="1023134"/>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Damn </a:t>
            </a:r>
            <a:endParaRPr/>
          </a:p>
          <a:p>
            <a:pPr marL="0" marR="0" lvl="0" indent="0" algn="ctr" rtl="0">
              <a:spcBef>
                <a:spcPts val="0"/>
              </a:spcBef>
              <a:spcAft>
                <a:spcPts val="0"/>
              </a:spcAft>
              <a:buNone/>
            </a:pPr>
            <a:endParaRPr sz="1200">
              <a:solidFill>
                <a:schemeClr val="lt1"/>
              </a:solidFill>
              <a:latin typeface="Calibri"/>
              <a:ea typeface="Calibri"/>
              <a:cs typeface="Calibri"/>
              <a:sym typeface="Calibri"/>
            </a:endParaRPr>
          </a:p>
          <a:p>
            <a:pPr marL="0" marR="0" lvl="0" indent="0" algn="ctr" rtl="0">
              <a:spcBef>
                <a:spcPts val="0"/>
              </a:spcBef>
              <a:spcAft>
                <a:spcPts val="0"/>
              </a:spcAft>
              <a:buNone/>
            </a:pPr>
            <a:r>
              <a:rPr lang="en-US" sz="1200">
                <a:solidFill>
                  <a:schemeClr val="lt1"/>
                </a:solidFill>
                <a:latin typeface="Calibri"/>
                <a:ea typeface="Calibri"/>
                <a:cs typeface="Calibri"/>
                <a:sym typeface="Calibri"/>
              </a:rPr>
              <a:t>So simple right ?</a:t>
            </a:r>
            <a:endParaRPr/>
          </a:p>
        </p:txBody>
      </p:sp>
      <p:pic>
        <p:nvPicPr>
          <p:cNvPr id="1000" name="Google Shape;1000;p85"/>
          <p:cNvPicPr preferRelativeResize="0"/>
          <p:nvPr/>
        </p:nvPicPr>
        <p:blipFill rotWithShape="1">
          <a:blip r:embed="rId4">
            <a:alphaModFix/>
          </a:blip>
          <a:srcRect/>
          <a:stretch/>
        </p:blipFill>
        <p:spPr>
          <a:xfrm>
            <a:off x="96818" y="1903117"/>
            <a:ext cx="8372989" cy="4909095"/>
          </a:xfrm>
          <a:prstGeom prst="rect">
            <a:avLst/>
          </a:prstGeom>
          <a:noFill/>
          <a:ln>
            <a:noFill/>
          </a:ln>
        </p:spPr>
      </p:pic>
      <p:pic>
        <p:nvPicPr>
          <p:cNvPr id="1001" name="Google Shape;1001;p85" descr="HERE WE GO (@podcastherewego) / Twitter"/>
          <p:cNvPicPr preferRelativeResize="0"/>
          <p:nvPr/>
        </p:nvPicPr>
        <p:blipFill rotWithShape="1">
          <a:blip r:embed="rId5">
            <a:alphaModFix/>
          </a:blip>
          <a:srcRect/>
          <a:stretch/>
        </p:blipFill>
        <p:spPr>
          <a:xfrm>
            <a:off x="300317" y="888151"/>
            <a:ext cx="826247" cy="826247"/>
          </a:xfrm>
          <a:prstGeom prst="rect">
            <a:avLst/>
          </a:prstGeom>
          <a:noFill/>
          <a:ln>
            <a:noFill/>
          </a:ln>
        </p:spPr>
      </p:pic>
      <p:pic>
        <p:nvPicPr>
          <p:cNvPr id="1002" name="Google Shape;1002;p85" descr="Logo&#10;&#10;Description automatically generated"/>
          <p:cNvPicPr preferRelativeResize="0"/>
          <p:nvPr/>
        </p:nvPicPr>
        <p:blipFill rotWithShape="1">
          <a:blip r:embed="rId6">
            <a:alphaModFix/>
          </a:blip>
          <a:srcRect/>
          <a:stretch/>
        </p:blipFill>
        <p:spPr>
          <a:xfrm>
            <a:off x="10490469" y="4"/>
            <a:ext cx="1701525" cy="8507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86"/>
          <p:cNvSpPr txBox="1">
            <a:spLocks noGrp="1"/>
          </p:cNvSpPr>
          <p:nvPr>
            <p:ph type="ctrTitle"/>
          </p:nvPr>
        </p:nvSpPr>
        <p:spPr>
          <a:xfrm>
            <a:off x="2597949" y="1324098"/>
            <a:ext cx="5858630" cy="44447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2800"/>
              <a:buFont typeface="Calibri"/>
              <a:buNone/>
            </a:pPr>
            <a:r>
              <a:rPr lang="en-US" sz="2800" b="1"/>
              <a:t>Hey check this out </a:t>
            </a:r>
            <a:br>
              <a:rPr lang="en-US" sz="2800" b="1"/>
            </a:br>
            <a:br>
              <a:rPr lang="en-US" sz="2800" b="1"/>
            </a:br>
            <a:endParaRPr sz="2800" b="1"/>
          </a:p>
        </p:txBody>
      </p:sp>
      <p:pic>
        <p:nvPicPr>
          <p:cNvPr id="1008" name="Google Shape;1008;p86"/>
          <p:cNvPicPr preferRelativeResize="0"/>
          <p:nvPr/>
        </p:nvPicPr>
        <p:blipFill rotWithShape="1">
          <a:blip r:embed="rId3">
            <a:alphaModFix/>
          </a:blip>
          <a:srcRect/>
          <a:stretch/>
        </p:blipFill>
        <p:spPr>
          <a:xfrm>
            <a:off x="9618138" y="5366291"/>
            <a:ext cx="2280544" cy="1283186"/>
          </a:xfrm>
          <a:prstGeom prst="rect">
            <a:avLst/>
          </a:prstGeom>
          <a:noFill/>
          <a:ln>
            <a:noFill/>
          </a:ln>
        </p:spPr>
      </p:pic>
      <p:sp>
        <p:nvSpPr>
          <p:cNvPr id="1009" name="Google Shape;1009;p86"/>
          <p:cNvSpPr txBox="1"/>
          <p:nvPr/>
        </p:nvSpPr>
        <p:spPr>
          <a:xfrm>
            <a:off x="1850315" y="2542258"/>
            <a:ext cx="4120179"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In the devops world time is money so people don’t have time to pronounce all words</a:t>
            </a:r>
            <a:endParaRPr/>
          </a:p>
        </p:txBody>
      </p:sp>
      <p:sp>
        <p:nvSpPr>
          <p:cNvPr id="1010" name="Google Shape;1010;p86"/>
          <p:cNvSpPr txBox="1"/>
          <p:nvPr/>
        </p:nvSpPr>
        <p:spPr>
          <a:xfrm>
            <a:off x="1086522" y="4216998"/>
            <a:ext cx="6583680" cy="14465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Repository nickname is </a:t>
            </a:r>
            <a:r>
              <a:rPr lang="en-US" sz="8800" b="1">
                <a:solidFill>
                  <a:schemeClr val="dk1"/>
                </a:solidFill>
                <a:latin typeface="Calibri"/>
                <a:ea typeface="Calibri"/>
                <a:cs typeface="Calibri"/>
                <a:sym typeface="Calibri"/>
              </a:rPr>
              <a:t>repo</a:t>
            </a:r>
            <a:endParaRPr sz="1800" b="1">
              <a:solidFill>
                <a:schemeClr val="dk1"/>
              </a:solidFill>
              <a:latin typeface="Calibri"/>
              <a:ea typeface="Calibri"/>
              <a:cs typeface="Calibri"/>
              <a:sym typeface="Calibri"/>
            </a:endParaRPr>
          </a:p>
        </p:txBody>
      </p:sp>
      <p:sp>
        <p:nvSpPr>
          <p:cNvPr id="1011" name="Google Shape;1011;p86"/>
          <p:cNvSpPr/>
          <p:nvPr/>
        </p:nvSpPr>
        <p:spPr>
          <a:xfrm>
            <a:off x="8251115" y="1441525"/>
            <a:ext cx="1947134" cy="2775473"/>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Short and easy right ?</a:t>
            </a:r>
            <a:endParaRPr/>
          </a:p>
        </p:txBody>
      </p:sp>
      <p:pic>
        <p:nvPicPr>
          <p:cNvPr id="1012" name="Google Shape;1012;p86" descr="Logo&#10;&#10;Description automatically generated"/>
          <p:cNvPicPr preferRelativeResize="0"/>
          <p:nvPr/>
        </p:nvPicPr>
        <p:blipFill rotWithShape="1">
          <a:blip r:embed="rId4">
            <a:alphaModFix/>
          </a:blip>
          <a:srcRect/>
          <a:stretch/>
        </p:blipFill>
        <p:spPr>
          <a:xfrm>
            <a:off x="10490469" y="4"/>
            <a:ext cx="1701525" cy="8507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p87"/>
          <p:cNvSpPr txBox="1">
            <a:spLocks noGrp="1"/>
          </p:cNvSpPr>
          <p:nvPr>
            <p:ph type="ctrTitle"/>
          </p:nvPr>
        </p:nvSpPr>
        <p:spPr>
          <a:xfrm>
            <a:off x="2597949" y="1324098"/>
            <a:ext cx="5858630" cy="44447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2800"/>
              <a:buFont typeface="Calibri"/>
              <a:buNone/>
            </a:pPr>
            <a:r>
              <a:rPr lang="en-US" sz="2800" b="1"/>
              <a:t>What is a docker private repo</a:t>
            </a:r>
            <a:br>
              <a:rPr lang="en-US" sz="2800" b="1"/>
            </a:br>
            <a:br>
              <a:rPr lang="en-US" sz="2800" b="1"/>
            </a:br>
            <a:endParaRPr sz="2800" b="1"/>
          </a:p>
        </p:txBody>
      </p:sp>
      <p:pic>
        <p:nvPicPr>
          <p:cNvPr id="1018" name="Google Shape;1018;p87"/>
          <p:cNvPicPr preferRelativeResize="0"/>
          <p:nvPr/>
        </p:nvPicPr>
        <p:blipFill rotWithShape="1">
          <a:blip r:embed="rId3">
            <a:alphaModFix/>
          </a:blip>
          <a:srcRect/>
          <a:stretch/>
        </p:blipFill>
        <p:spPr>
          <a:xfrm>
            <a:off x="9618138" y="5366291"/>
            <a:ext cx="2280544" cy="1283186"/>
          </a:xfrm>
          <a:prstGeom prst="rect">
            <a:avLst/>
          </a:prstGeom>
          <a:noFill/>
          <a:ln>
            <a:noFill/>
          </a:ln>
        </p:spPr>
      </p:pic>
      <p:sp>
        <p:nvSpPr>
          <p:cNvPr id="1019" name="Google Shape;1019;p87"/>
          <p:cNvSpPr txBox="1"/>
          <p:nvPr/>
        </p:nvSpPr>
        <p:spPr>
          <a:xfrm>
            <a:off x="1850315" y="2542258"/>
            <a:ext cx="4120179"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In simple words private repo are repo that only authenticated user can modified or view</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0" name="Google Shape;1020;p87"/>
          <p:cNvSpPr/>
          <p:nvPr/>
        </p:nvSpPr>
        <p:spPr>
          <a:xfrm>
            <a:off x="8251115" y="1441525"/>
            <a:ext cx="1947134" cy="2775473"/>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Short and easy right ?</a:t>
            </a:r>
            <a:endParaRPr/>
          </a:p>
        </p:txBody>
      </p:sp>
      <p:pic>
        <p:nvPicPr>
          <p:cNvPr id="1021" name="Google Shape;1021;p87" descr="Logo&#10;&#10;Description automatically generated"/>
          <p:cNvPicPr preferRelativeResize="0"/>
          <p:nvPr/>
        </p:nvPicPr>
        <p:blipFill rotWithShape="1">
          <a:blip r:embed="rId4">
            <a:alphaModFix/>
          </a:blip>
          <a:srcRect/>
          <a:stretch/>
        </p:blipFill>
        <p:spPr>
          <a:xfrm>
            <a:off x="10490469" y="4"/>
            <a:ext cx="1701525" cy="8507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88"/>
          <p:cNvSpPr txBox="1">
            <a:spLocks noGrp="1"/>
          </p:cNvSpPr>
          <p:nvPr>
            <p:ph type="ctrTitle"/>
          </p:nvPr>
        </p:nvSpPr>
        <p:spPr>
          <a:xfrm>
            <a:off x="2597949" y="1324098"/>
            <a:ext cx="5858630" cy="44447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2800"/>
              <a:buFont typeface="Calibri"/>
              <a:buNone/>
            </a:pPr>
            <a:r>
              <a:rPr lang="en-US" sz="2800" b="1"/>
              <a:t>What is a docker public repo</a:t>
            </a:r>
            <a:br>
              <a:rPr lang="en-US" sz="2800" b="1"/>
            </a:br>
            <a:br>
              <a:rPr lang="en-US" sz="2800" b="1"/>
            </a:br>
            <a:endParaRPr sz="2800" b="1"/>
          </a:p>
        </p:txBody>
      </p:sp>
      <p:pic>
        <p:nvPicPr>
          <p:cNvPr id="1027" name="Google Shape;1027;p88"/>
          <p:cNvPicPr preferRelativeResize="0"/>
          <p:nvPr/>
        </p:nvPicPr>
        <p:blipFill rotWithShape="1">
          <a:blip r:embed="rId3">
            <a:alphaModFix/>
          </a:blip>
          <a:srcRect/>
          <a:stretch/>
        </p:blipFill>
        <p:spPr>
          <a:xfrm>
            <a:off x="9618138" y="5366291"/>
            <a:ext cx="2280544" cy="1283186"/>
          </a:xfrm>
          <a:prstGeom prst="rect">
            <a:avLst/>
          </a:prstGeom>
          <a:noFill/>
          <a:ln>
            <a:noFill/>
          </a:ln>
        </p:spPr>
      </p:pic>
      <p:sp>
        <p:nvSpPr>
          <p:cNvPr id="1028" name="Google Shape;1028;p88"/>
          <p:cNvSpPr txBox="1"/>
          <p:nvPr/>
        </p:nvSpPr>
        <p:spPr>
          <a:xfrm>
            <a:off x="1850315" y="2542258"/>
            <a:ext cx="4120179"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In simple words public repo are repo that everyone can view (pull, explore), but only authenticated users can modify (push)</a:t>
            </a:r>
            <a:endParaRPr/>
          </a:p>
        </p:txBody>
      </p:sp>
      <p:sp>
        <p:nvSpPr>
          <p:cNvPr id="1029" name="Google Shape;1029;p88"/>
          <p:cNvSpPr/>
          <p:nvPr/>
        </p:nvSpPr>
        <p:spPr>
          <a:xfrm>
            <a:off x="8251115" y="1441525"/>
            <a:ext cx="1947134" cy="2775473"/>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Short and easy right ?</a:t>
            </a:r>
            <a:endParaRPr/>
          </a:p>
        </p:txBody>
      </p:sp>
      <p:pic>
        <p:nvPicPr>
          <p:cNvPr id="1030" name="Google Shape;1030;p88" descr="Logo&#10;&#10;Description automatically generated"/>
          <p:cNvPicPr preferRelativeResize="0"/>
          <p:nvPr/>
        </p:nvPicPr>
        <p:blipFill rotWithShape="1">
          <a:blip r:embed="rId4">
            <a:alphaModFix/>
          </a:blip>
          <a:srcRect/>
          <a:stretch/>
        </p:blipFill>
        <p:spPr>
          <a:xfrm>
            <a:off x="10490469" y="4"/>
            <a:ext cx="1701525" cy="8507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sp>
        <p:nvSpPr>
          <p:cNvPr id="1035" name="Google Shape;1035;p89"/>
          <p:cNvSpPr txBox="1">
            <a:spLocks noGrp="1"/>
          </p:cNvSpPr>
          <p:nvPr>
            <p:ph type="ctrTitle"/>
          </p:nvPr>
        </p:nvSpPr>
        <p:spPr>
          <a:xfrm>
            <a:off x="2597949" y="1324098"/>
            <a:ext cx="5858630" cy="44447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2800"/>
              <a:buFont typeface="Calibri"/>
              <a:buNone/>
            </a:pPr>
            <a:r>
              <a:rPr lang="en-US" sz="2800" b="1"/>
              <a:t>Does official repositories public or private ?</a:t>
            </a:r>
            <a:br>
              <a:rPr lang="en-US" sz="2800" b="1"/>
            </a:br>
            <a:br>
              <a:rPr lang="en-US" sz="2800" b="1"/>
            </a:br>
            <a:endParaRPr sz="2800" b="1"/>
          </a:p>
        </p:txBody>
      </p:sp>
      <p:pic>
        <p:nvPicPr>
          <p:cNvPr id="1036" name="Google Shape;1036;p89"/>
          <p:cNvPicPr preferRelativeResize="0"/>
          <p:nvPr/>
        </p:nvPicPr>
        <p:blipFill rotWithShape="1">
          <a:blip r:embed="rId3">
            <a:alphaModFix/>
          </a:blip>
          <a:srcRect/>
          <a:stretch/>
        </p:blipFill>
        <p:spPr>
          <a:xfrm>
            <a:off x="9618138" y="5366291"/>
            <a:ext cx="2280544" cy="1283186"/>
          </a:xfrm>
          <a:prstGeom prst="rect">
            <a:avLst/>
          </a:prstGeom>
          <a:noFill/>
          <a:ln>
            <a:noFill/>
          </a:ln>
        </p:spPr>
      </p:pic>
      <p:sp>
        <p:nvSpPr>
          <p:cNvPr id="1037" name="Google Shape;1037;p89"/>
          <p:cNvSpPr txBox="1"/>
          <p:nvPr/>
        </p:nvSpPr>
        <p:spPr>
          <a:xfrm>
            <a:off x="1850315" y="2542258"/>
            <a:ext cx="4120179"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They are </a:t>
            </a:r>
            <a:r>
              <a:rPr lang="en-US" sz="1800" b="1">
                <a:solidFill>
                  <a:schemeClr val="dk1"/>
                </a:solidFill>
                <a:latin typeface="Calibri"/>
                <a:ea typeface="Calibri"/>
                <a:cs typeface="Calibri"/>
                <a:sym typeface="Calibri"/>
              </a:rPr>
              <a:t>private</a:t>
            </a:r>
            <a:r>
              <a:rPr lang="en-US" sz="1800">
                <a:solidFill>
                  <a:schemeClr val="dk1"/>
                </a:solidFill>
                <a:latin typeface="Calibri"/>
                <a:ea typeface="Calibri"/>
                <a:cs typeface="Calibri"/>
                <a:sym typeface="Calibri"/>
              </a:rPr>
              <a:t> repo but at the only exception that everyone can view, pull images from them </a:t>
            </a:r>
            <a:endParaRPr/>
          </a:p>
        </p:txBody>
      </p:sp>
      <p:sp>
        <p:nvSpPr>
          <p:cNvPr id="1038" name="Google Shape;1038;p89"/>
          <p:cNvSpPr/>
          <p:nvPr/>
        </p:nvSpPr>
        <p:spPr>
          <a:xfrm>
            <a:off x="8251115" y="1441525"/>
            <a:ext cx="1947134" cy="2775473"/>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Short and easy right ?</a:t>
            </a:r>
            <a:endParaRPr/>
          </a:p>
        </p:txBody>
      </p:sp>
      <p:pic>
        <p:nvPicPr>
          <p:cNvPr id="1039" name="Google Shape;1039;p89" descr="Logo&#10;&#10;Description automatically generated"/>
          <p:cNvPicPr preferRelativeResize="0"/>
          <p:nvPr/>
        </p:nvPicPr>
        <p:blipFill rotWithShape="1">
          <a:blip r:embed="rId4">
            <a:alphaModFix/>
          </a:blip>
          <a:srcRect/>
          <a:stretch/>
        </p:blipFill>
        <p:spPr>
          <a:xfrm>
            <a:off x="10490469" y="4"/>
            <a:ext cx="1701525" cy="850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9"/>
          <p:cNvSpPr txBox="1">
            <a:spLocks noGrp="1"/>
          </p:cNvSpPr>
          <p:nvPr>
            <p:ph type="ctrTitle"/>
          </p:nvPr>
        </p:nvSpPr>
        <p:spPr>
          <a:xfrm>
            <a:off x="167125" y="125149"/>
            <a:ext cx="10344807" cy="794774"/>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a:t>list all existing images</a:t>
            </a:r>
            <a:endParaRPr/>
          </a:p>
        </p:txBody>
      </p:sp>
      <p:sp>
        <p:nvSpPr>
          <p:cNvPr id="186" name="Google Shape;186;p9"/>
          <p:cNvSpPr txBox="1"/>
          <p:nvPr/>
        </p:nvSpPr>
        <p:spPr>
          <a:xfrm>
            <a:off x="642551" y="1248032"/>
            <a:ext cx="6252518" cy="23083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PS: the command</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is </a:t>
            </a:r>
            <a:endParaRPr/>
          </a:p>
          <a:p>
            <a:pPr marL="0" marR="0" lvl="0" indent="0" algn="l" rtl="0">
              <a:spcBef>
                <a:spcPts val="0"/>
              </a:spcBef>
              <a:spcAft>
                <a:spcPts val="0"/>
              </a:spcAft>
              <a:buNone/>
            </a:pPr>
            <a:r>
              <a:rPr lang="en-US" sz="1800">
                <a:solidFill>
                  <a:schemeClr val="dk1"/>
                </a:solidFill>
                <a:highlight>
                  <a:srgbClr val="00FF00"/>
                </a:highlight>
                <a:latin typeface="Calibri"/>
                <a:ea typeface="Calibri"/>
                <a:cs typeface="Calibri"/>
                <a:sym typeface="Calibri"/>
              </a:rPr>
              <a:t>$ docker images.    </a:t>
            </a:r>
            <a:endParaRPr/>
          </a:p>
          <a:p>
            <a:pPr marL="0" marR="0" lvl="0" indent="0" algn="l" rtl="0">
              <a:spcBef>
                <a:spcPts val="0"/>
              </a:spcBef>
              <a:spcAft>
                <a:spcPts val="0"/>
              </a:spcAft>
              <a:buNone/>
            </a:pPr>
            <a:r>
              <a:rPr lang="en-US" sz="1800">
                <a:solidFill>
                  <a:schemeClr val="dk1"/>
                </a:solidFill>
                <a:highlight>
                  <a:srgbClr val="FF0000"/>
                </a:highlight>
                <a:latin typeface="Calibri"/>
                <a:ea typeface="Calibri"/>
                <a:cs typeface="Calibri"/>
                <a:sym typeface="Calibri"/>
              </a:rPr>
              <a:t>  and  NOT </a:t>
            </a:r>
            <a:endParaRPr/>
          </a:p>
          <a:p>
            <a:pPr marL="0" marR="0" lvl="0" indent="0" algn="l" rtl="0">
              <a:spcBef>
                <a:spcPts val="0"/>
              </a:spcBef>
              <a:spcAft>
                <a:spcPts val="0"/>
              </a:spcAft>
              <a:buNone/>
            </a:pPr>
            <a:endParaRPr sz="1800">
              <a:solidFill>
                <a:schemeClr val="dk1"/>
              </a:solidFill>
              <a:highlight>
                <a:srgbClr val="00FF00"/>
              </a:highlight>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highlight>
                  <a:srgbClr val="FF0000"/>
                </a:highlight>
                <a:latin typeface="Calibri"/>
                <a:ea typeface="Calibri"/>
                <a:cs typeface="Calibri"/>
                <a:sym typeface="Calibri"/>
              </a:rPr>
              <a:t>$ docker image</a:t>
            </a:r>
            <a:endParaRPr/>
          </a:p>
          <a:p>
            <a:pPr marL="0" marR="0" lvl="0" indent="0" algn="l" rtl="0">
              <a:spcBef>
                <a:spcPts val="0"/>
              </a:spcBef>
              <a:spcAft>
                <a:spcPts val="0"/>
              </a:spcAft>
              <a:buNone/>
            </a:pPr>
            <a:endParaRPr sz="1800">
              <a:solidFill>
                <a:schemeClr val="dk1"/>
              </a:solidFill>
              <a:highlight>
                <a:srgbClr val="00FF00"/>
              </a:highlight>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highlight>
                  <a:srgbClr val="00FF00"/>
                </a:highlight>
                <a:latin typeface="Calibri"/>
                <a:ea typeface="Calibri"/>
                <a:cs typeface="Calibri"/>
                <a:sym typeface="Calibri"/>
              </a:rPr>
              <a:t> </a:t>
            </a:r>
            <a:endParaRPr/>
          </a:p>
        </p:txBody>
      </p:sp>
      <p:sp>
        <p:nvSpPr>
          <p:cNvPr id="187" name="Google Shape;187;p9"/>
          <p:cNvSpPr txBox="1"/>
          <p:nvPr/>
        </p:nvSpPr>
        <p:spPr>
          <a:xfrm>
            <a:off x="950193" y="4135775"/>
            <a:ext cx="4389335" cy="20621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dk1"/>
                </a:solidFill>
                <a:latin typeface="Calibri"/>
                <a:ea typeface="Calibri"/>
                <a:cs typeface="Calibri"/>
                <a:sym typeface="Calibri"/>
              </a:rPr>
              <a:t>$ </a:t>
            </a:r>
            <a:r>
              <a:rPr lang="en-US" sz="3200">
                <a:solidFill>
                  <a:schemeClr val="dk1"/>
                </a:solidFill>
                <a:highlight>
                  <a:srgbClr val="FFFF00"/>
                </a:highlight>
                <a:latin typeface="Calibri"/>
                <a:ea typeface="Calibri"/>
                <a:cs typeface="Calibri"/>
                <a:sym typeface="Calibri"/>
              </a:rPr>
              <a:t>docker images</a:t>
            </a:r>
            <a:endParaRPr/>
          </a:p>
          <a:p>
            <a:pPr marL="0" marR="0" lvl="0" indent="0" algn="l" rtl="0">
              <a:spcBef>
                <a:spcPts val="0"/>
              </a:spcBef>
              <a:spcAft>
                <a:spcPts val="0"/>
              </a:spcAft>
              <a:buNone/>
            </a:pPr>
            <a:endParaRPr sz="3200">
              <a:solidFill>
                <a:schemeClr val="dk1"/>
              </a:solidFill>
              <a:latin typeface="Calibri"/>
              <a:ea typeface="Calibri"/>
              <a:cs typeface="Calibri"/>
              <a:sym typeface="Calibri"/>
            </a:endParaRPr>
          </a:p>
          <a:p>
            <a:pPr marL="0" marR="0" lvl="0" indent="0" algn="l" rtl="0">
              <a:spcBef>
                <a:spcPts val="0"/>
              </a:spcBef>
              <a:spcAft>
                <a:spcPts val="0"/>
              </a:spcAft>
              <a:buNone/>
            </a:pPr>
            <a:endParaRPr sz="3200">
              <a:solidFill>
                <a:schemeClr val="dk1"/>
              </a:solidFill>
              <a:latin typeface="Calibri"/>
              <a:ea typeface="Calibri"/>
              <a:cs typeface="Calibri"/>
              <a:sym typeface="Calibri"/>
            </a:endParaRPr>
          </a:p>
          <a:p>
            <a:pPr marL="0" marR="0" lvl="0" indent="0" algn="l" rtl="0">
              <a:spcBef>
                <a:spcPts val="0"/>
              </a:spcBef>
              <a:spcAft>
                <a:spcPts val="0"/>
              </a:spcAft>
              <a:buNone/>
            </a:pPr>
            <a:endParaRPr sz="3200">
              <a:solidFill>
                <a:schemeClr val="dk1"/>
              </a:solidFill>
              <a:latin typeface="Calibri"/>
              <a:ea typeface="Calibri"/>
              <a:cs typeface="Calibri"/>
              <a:sym typeface="Calibri"/>
            </a:endParaRPr>
          </a:p>
        </p:txBody>
      </p:sp>
      <p:sp>
        <p:nvSpPr>
          <p:cNvPr id="188" name="Google Shape;188;p9"/>
          <p:cNvSpPr/>
          <p:nvPr/>
        </p:nvSpPr>
        <p:spPr>
          <a:xfrm>
            <a:off x="1044683" y="2948360"/>
            <a:ext cx="460155" cy="487017"/>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1</a:t>
            </a:r>
            <a:endParaRPr/>
          </a:p>
        </p:txBody>
      </p:sp>
      <p:sp>
        <p:nvSpPr>
          <p:cNvPr id="189" name="Google Shape;189;p9"/>
          <p:cNvSpPr/>
          <p:nvPr/>
        </p:nvSpPr>
        <p:spPr>
          <a:xfrm>
            <a:off x="2400672" y="3019390"/>
            <a:ext cx="460155" cy="487017"/>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2</a:t>
            </a:r>
            <a:endParaRPr/>
          </a:p>
        </p:txBody>
      </p:sp>
      <p:cxnSp>
        <p:nvCxnSpPr>
          <p:cNvPr id="190" name="Google Shape;190;p9"/>
          <p:cNvCxnSpPr>
            <a:stCxn id="188" idx="5"/>
          </p:cNvCxnSpPr>
          <p:nvPr/>
        </p:nvCxnSpPr>
        <p:spPr>
          <a:xfrm>
            <a:off x="1437450" y="3364055"/>
            <a:ext cx="398400" cy="8280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191" name="Google Shape;191;p9"/>
          <p:cNvCxnSpPr/>
          <p:nvPr/>
        </p:nvCxnSpPr>
        <p:spPr>
          <a:xfrm>
            <a:off x="2734334" y="3429000"/>
            <a:ext cx="281484" cy="820332"/>
          </a:xfrm>
          <a:prstGeom prst="straightConnector1">
            <a:avLst/>
          </a:prstGeom>
          <a:noFill/>
          <a:ln w="38100" cap="flat" cmpd="sng">
            <a:solidFill>
              <a:schemeClr val="accent1"/>
            </a:solidFill>
            <a:prstDash val="solid"/>
            <a:miter lim="800000"/>
            <a:headEnd type="none" w="sm" len="sm"/>
            <a:tailEnd type="triangle" w="med" len="med"/>
          </a:ln>
        </p:spPr>
      </p:cxnSp>
      <p:sp>
        <p:nvSpPr>
          <p:cNvPr id="192" name="Google Shape;192;p9"/>
          <p:cNvSpPr/>
          <p:nvPr/>
        </p:nvSpPr>
        <p:spPr>
          <a:xfrm>
            <a:off x="8106032" y="1227959"/>
            <a:ext cx="3757793" cy="3391471"/>
          </a:xfrm>
          <a:prstGeom prst="roundRect">
            <a:avLst>
              <a:gd name="adj" fmla="val 16667"/>
            </a:avLst>
          </a:prstGeom>
          <a:solidFill>
            <a:schemeClr val="lt1">
              <a:alpha val="92941"/>
            </a:schemeClr>
          </a:solidFill>
          <a:ln w="984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1- </a:t>
            </a:r>
            <a:r>
              <a:rPr lang="en-US" sz="1800" b="1">
                <a:solidFill>
                  <a:schemeClr val="dk1"/>
                </a:solidFill>
                <a:latin typeface="Calibri"/>
                <a:ea typeface="Calibri"/>
                <a:cs typeface="Calibri"/>
                <a:sym typeface="Calibri"/>
              </a:rPr>
              <a:t>docker  </a:t>
            </a:r>
            <a:r>
              <a:rPr lang="en-US" sz="1800">
                <a:solidFill>
                  <a:schemeClr val="dk1"/>
                </a:solidFill>
                <a:latin typeface="Calibri"/>
                <a:ea typeface="Calibri"/>
                <a:cs typeface="Calibri"/>
                <a:sym typeface="Calibri"/>
              </a:rPr>
              <a:t>called the docker client</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2- </a:t>
            </a:r>
            <a:r>
              <a:rPr lang="en-US" sz="1800" b="1">
                <a:solidFill>
                  <a:schemeClr val="dk1"/>
                </a:solidFill>
                <a:latin typeface="Calibri"/>
                <a:ea typeface="Calibri"/>
                <a:cs typeface="Calibri"/>
                <a:sym typeface="Calibri"/>
              </a:rPr>
              <a:t>images </a:t>
            </a:r>
            <a:r>
              <a:rPr lang="en-US" sz="1800">
                <a:solidFill>
                  <a:schemeClr val="dk1"/>
                </a:solidFill>
                <a:latin typeface="Calibri"/>
                <a:ea typeface="Calibri"/>
                <a:cs typeface="Calibri"/>
                <a:sym typeface="Calibri"/>
              </a:rPr>
              <a:t>action to perform  which means in other words display all images</a:t>
            </a:r>
            <a:endParaRPr/>
          </a:p>
        </p:txBody>
      </p:sp>
      <p:pic>
        <p:nvPicPr>
          <p:cNvPr id="193" name="Google Shape;193;p9"/>
          <p:cNvPicPr preferRelativeResize="0"/>
          <p:nvPr/>
        </p:nvPicPr>
        <p:blipFill rotWithShape="1">
          <a:blip r:embed="rId3">
            <a:alphaModFix/>
          </a:blip>
          <a:srcRect/>
          <a:stretch/>
        </p:blipFill>
        <p:spPr>
          <a:xfrm>
            <a:off x="167125" y="4791769"/>
            <a:ext cx="11696700" cy="1803400"/>
          </a:xfrm>
          <a:prstGeom prst="rect">
            <a:avLst/>
          </a:prstGeom>
          <a:noFill/>
          <a:ln>
            <a:noFill/>
          </a:ln>
        </p:spPr>
      </p:pic>
      <p:pic>
        <p:nvPicPr>
          <p:cNvPr id="194" name="Google Shape;194;p9" descr="Logo&#10;&#10;Description automatically generated"/>
          <p:cNvPicPr preferRelativeResize="0"/>
          <p:nvPr/>
        </p:nvPicPr>
        <p:blipFill rotWithShape="1">
          <a:blip r:embed="rId4">
            <a:alphaModFix/>
          </a:blip>
          <a:srcRect/>
          <a:stretch/>
        </p:blipFill>
        <p:spPr>
          <a:xfrm>
            <a:off x="10490469" y="4"/>
            <a:ext cx="1701525" cy="8507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p90"/>
          <p:cNvSpPr txBox="1">
            <a:spLocks noGrp="1"/>
          </p:cNvSpPr>
          <p:nvPr>
            <p:ph type="ctrTitle"/>
          </p:nvPr>
        </p:nvSpPr>
        <p:spPr>
          <a:xfrm>
            <a:off x="2597949" y="1324098"/>
            <a:ext cx="5858630" cy="44447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2800"/>
              <a:buFont typeface="Calibri"/>
              <a:buNone/>
            </a:pPr>
            <a:r>
              <a:rPr lang="en-US" sz="2800" b="1"/>
              <a:t>What does company used? Private or public repo</a:t>
            </a:r>
            <a:br>
              <a:rPr lang="en-US" sz="2800" b="1"/>
            </a:br>
            <a:br>
              <a:rPr lang="en-US" sz="2800" b="1"/>
            </a:br>
            <a:endParaRPr sz="2800" b="1"/>
          </a:p>
        </p:txBody>
      </p:sp>
      <p:pic>
        <p:nvPicPr>
          <p:cNvPr id="1045" name="Google Shape;1045;p90"/>
          <p:cNvPicPr preferRelativeResize="0"/>
          <p:nvPr/>
        </p:nvPicPr>
        <p:blipFill rotWithShape="1">
          <a:blip r:embed="rId3">
            <a:alphaModFix/>
          </a:blip>
          <a:srcRect/>
          <a:stretch/>
        </p:blipFill>
        <p:spPr>
          <a:xfrm>
            <a:off x="9618138" y="5366291"/>
            <a:ext cx="2280544" cy="1283186"/>
          </a:xfrm>
          <a:prstGeom prst="rect">
            <a:avLst/>
          </a:prstGeom>
          <a:noFill/>
          <a:ln>
            <a:noFill/>
          </a:ln>
        </p:spPr>
      </p:pic>
      <p:sp>
        <p:nvSpPr>
          <p:cNvPr id="1046" name="Google Shape;1046;p90"/>
          <p:cNvSpPr txBox="1"/>
          <p:nvPr/>
        </p:nvSpPr>
        <p:spPr>
          <a:xfrm>
            <a:off x="1850315" y="2542258"/>
            <a:ext cx="456124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They use private repository because they don’t people to have a hold of their image</a:t>
            </a:r>
            <a:endParaRPr/>
          </a:p>
        </p:txBody>
      </p:sp>
      <p:sp>
        <p:nvSpPr>
          <p:cNvPr id="1047" name="Google Shape;1047;p90"/>
          <p:cNvSpPr/>
          <p:nvPr/>
        </p:nvSpPr>
        <p:spPr>
          <a:xfrm>
            <a:off x="8251115" y="1441525"/>
            <a:ext cx="1947134" cy="2775473"/>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Short and easy right ?</a:t>
            </a:r>
            <a:endParaRPr/>
          </a:p>
        </p:txBody>
      </p:sp>
      <p:pic>
        <p:nvPicPr>
          <p:cNvPr id="1048" name="Google Shape;1048;p90" descr="Logo&#10;&#10;Description automatically generated"/>
          <p:cNvPicPr preferRelativeResize="0"/>
          <p:nvPr/>
        </p:nvPicPr>
        <p:blipFill rotWithShape="1">
          <a:blip r:embed="rId4">
            <a:alphaModFix/>
          </a:blip>
          <a:srcRect/>
          <a:stretch/>
        </p:blipFill>
        <p:spPr>
          <a:xfrm>
            <a:off x="10490469" y="4"/>
            <a:ext cx="1701525" cy="8507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91"/>
          <p:cNvSpPr txBox="1">
            <a:spLocks noGrp="1"/>
          </p:cNvSpPr>
          <p:nvPr>
            <p:ph type="ctrTitle"/>
          </p:nvPr>
        </p:nvSpPr>
        <p:spPr>
          <a:xfrm>
            <a:off x="2597949" y="1324098"/>
            <a:ext cx="5858630" cy="44447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2800"/>
              <a:buFont typeface="Calibri"/>
              <a:buNone/>
            </a:pPr>
            <a:r>
              <a:rPr lang="en-US" sz="2800" b="1"/>
              <a:t>Is docker free to use ?</a:t>
            </a:r>
            <a:br>
              <a:rPr lang="en-US" sz="2800" b="1"/>
            </a:br>
            <a:br>
              <a:rPr lang="en-US" sz="2800" b="1"/>
            </a:br>
            <a:endParaRPr sz="2800" b="1"/>
          </a:p>
        </p:txBody>
      </p:sp>
      <p:pic>
        <p:nvPicPr>
          <p:cNvPr id="1054" name="Google Shape;1054;p91"/>
          <p:cNvPicPr preferRelativeResize="0"/>
          <p:nvPr/>
        </p:nvPicPr>
        <p:blipFill rotWithShape="1">
          <a:blip r:embed="rId3">
            <a:alphaModFix/>
          </a:blip>
          <a:srcRect/>
          <a:stretch/>
        </p:blipFill>
        <p:spPr>
          <a:xfrm>
            <a:off x="9618138" y="5366291"/>
            <a:ext cx="2280544" cy="1283186"/>
          </a:xfrm>
          <a:prstGeom prst="rect">
            <a:avLst/>
          </a:prstGeom>
          <a:noFill/>
          <a:ln>
            <a:noFill/>
          </a:ln>
        </p:spPr>
      </p:pic>
      <p:sp>
        <p:nvSpPr>
          <p:cNvPr id="1055" name="Google Shape;1055;p91"/>
          <p:cNvSpPr txBox="1"/>
          <p:nvPr/>
        </p:nvSpPr>
        <p:spPr>
          <a:xfrm>
            <a:off x="1850315" y="2542258"/>
            <a:ext cx="4561243"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In docker all public repo are free, but there is a pull limit of 100 images every six hours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In docker private repo are not free docker will charge you for it.</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GOOD NEWS docker offer one (1) free private repo per free account. It isn’t that beautiful?</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6" name="Google Shape;1056;p91"/>
          <p:cNvSpPr/>
          <p:nvPr/>
        </p:nvSpPr>
        <p:spPr>
          <a:xfrm>
            <a:off x="8251115" y="1441525"/>
            <a:ext cx="1947134" cy="2775473"/>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Short and easy right ?</a:t>
            </a:r>
            <a:endParaRPr/>
          </a:p>
        </p:txBody>
      </p:sp>
      <p:pic>
        <p:nvPicPr>
          <p:cNvPr id="1057" name="Google Shape;1057;p91" descr="Logo&#10;&#10;Description automatically generated"/>
          <p:cNvPicPr preferRelativeResize="0"/>
          <p:nvPr/>
        </p:nvPicPr>
        <p:blipFill rotWithShape="1">
          <a:blip r:embed="rId4">
            <a:alphaModFix/>
          </a:blip>
          <a:srcRect/>
          <a:stretch/>
        </p:blipFill>
        <p:spPr>
          <a:xfrm>
            <a:off x="10490469" y="4"/>
            <a:ext cx="1701525" cy="85075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92"/>
          <p:cNvSpPr txBox="1">
            <a:spLocks noGrp="1"/>
          </p:cNvSpPr>
          <p:nvPr>
            <p:ph type="ctrTitle"/>
          </p:nvPr>
        </p:nvSpPr>
        <p:spPr>
          <a:xfrm>
            <a:off x="2597949" y="1324098"/>
            <a:ext cx="5858630" cy="44447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2800"/>
              <a:buFont typeface="Calibri"/>
              <a:buNone/>
            </a:pPr>
            <a:r>
              <a:rPr lang="en-US" sz="2800" b="1"/>
              <a:t>How to push official image to dockerhub ?</a:t>
            </a:r>
            <a:br>
              <a:rPr lang="en-US" sz="2800" b="1"/>
            </a:br>
            <a:br>
              <a:rPr lang="en-US" sz="2800" b="1"/>
            </a:br>
            <a:endParaRPr sz="2800" b="1"/>
          </a:p>
        </p:txBody>
      </p:sp>
      <p:pic>
        <p:nvPicPr>
          <p:cNvPr id="1063" name="Google Shape;1063;p92"/>
          <p:cNvPicPr preferRelativeResize="0"/>
          <p:nvPr/>
        </p:nvPicPr>
        <p:blipFill rotWithShape="1">
          <a:blip r:embed="rId3">
            <a:alphaModFix/>
          </a:blip>
          <a:srcRect/>
          <a:stretch/>
        </p:blipFill>
        <p:spPr>
          <a:xfrm>
            <a:off x="9618138" y="5366291"/>
            <a:ext cx="2280544" cy="1283186"/>
          </a:xfrm>
          <a:prstGeom prst="rect">
            <a:avLst/>
          </a:prstGeom>
          <a:noFill/>
          <a:ln>
            <a:noFill/>
          </a:ln>
        </p:spPr>
      </p:pic>
      <p:pic>
        <p:nvPicPr>
          <p:cNvPr id="1064" name="Google Shape;1064;p92" descr="Impossible on the App Store"/>
          <p:cNvPicPr preferRelativeResize="0"/>
          <p:nvPr/>
        </p:nvPicPr>
        <p:blipFill rotWithShape="1">
          <a:blip r:embed="rId4">
            <a:alphaModFix/>
          </a:blip>
          <a:srcRect/>
          <a:stretch/>
        </p:blipFill>
        <p:spPr>
          <a:xfrm>
            <a:off x="293318" y="2156012"/>
            <a:ext cx="5714104" cy="2857052"/>
          </a:xfrm>
          <a:prstGeom prst="rect">
            <a:avLst/>
          </a:prstGeom>
          <a:noFill/>
          <a:ln>
            <a:noFill/>
          </a:ln>
        </p:spPr>
      </p:pic>
      <p:sp>
        <p:nvSpPr>
          <p:cNvPr id="1065" name="Google Shape;1065;p92"/>
          <p:cNvSpPr txBox="1"/>
          <p:nvPr/>
        </p:nvSpPr>
        <p:spPr>
          <a:xfrm>
            <a:off x="7558048" y="1058564"/>
            <a:ext cx="4120179" cy="39703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Official images are maintained by certified and trusted companies as an individual you </a:t>
            </a:r>
            <a:r>
              <a:rPr lang="en-US" sz="1800" b="1">
                <a:solidFill>
                  <a:schemeClr val="dk1"/>
                </a:solidFill>
                <a:latin typeface="Calibri"/>
                <a:ea typeface="Calibri"/>
                <a:cs typeface="Calibri"/>
                <a:sym typeface="Calibri"/>
              </a:rPr>
              <a:t>CAN’T</a:t>
            </a:r>
            <a:r>
              <a:rPr lang="en-US" sz="1800">
                <a:solidFill>
                  <a:schemeClr val="dk1"/>
                </a:solidFill>
                <a:latin typeface="Calibri"/>
                <a:ea typeface="Calibri"/>
                <a:cs typeface="Calibri"/>
                <a:sym typeface="Calibri"/>
              </a:rPr>
              <a:t> push to an official repository</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Interview trap question:</a:t>
            </a:r>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Can you push an image to an official repo?</a:t>
            </a:r>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I guess by now you know the answer</a:t>
            </a:r>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rgbClr val="FF0000"/>
                </a:solidFill>
                <a:latin typeface="Calibri"/>
                <a:ea typeface="Calibri"/>
                <a:cs typeface="Calibri"/>
                <a:sym typeface="Calibri"/>
              </a:rPr>
              <a:t>NO</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066" name="Google Shape;1066;p92" descr="Study: Fire seasons getting longer, more frequent – Climate Change: Vital  Signs of the Planet"/>
          <p:cNvPicPr preferRelativeResize="0"/>
          <p:nvPr/>
        </p:nvPicPr>
        <p:blipFill rotWithShape="1">
          <a:blip r:embed="rId5">
            <a:alphaModFix/>
          </a:blip>
          <a:srcRect/>
          <a:stretch/>
        </p:blipFill>
        <p:spPr>
          <a:xfrm>
            <a:off x="5612794" y="5366290"/>
            <a:ext cx="2229456" cy="1491709"/>
          </a:xfrm>
          <a:prstGeom prst="rect">
            <a:avLst/>
          </a:prstGeom>
          <a:noFill/>
          <a:ln>
            <a:noFill/>
          </a:ln>
        </p:spPr>
      </p:pic>
      <p:pic>
        <p:nvPicPr>
          <p:cNvPr id="1067" name="Google Shape;1067;p92" descr="Logo&#10;&#10;Description automatically generated"/>
          <p:cNvPicPr preferRelativeResize="0"/>
          <p:nvPr/>
        </p:nvPicPr>
        <p:blipFill rotWithShape="1">
          <a:blip r:embed="rId6">
            <a:alphaModFix/>
          </a:blip>
          <a:srcRect/>
          <a:stretch/>
        </p:blipFill>
        <p:spPr>
          <a:xfrm>
            <a:off x="10490469" y="4"/>
            <a:ext cx="1701525" cy="8507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sp>
        <p:nvSpPr>
          <p:cNvPr id="1072" name="Google Shape;1072;p93"/>
          <p:cNvSpPr txBox="1">
            <a:spLocks noGrp="1"/>
          </p:cNvSpPr>
          <p:nvPr>
            <p:ph type="ctrTitle"/>
          </p:nvPr>
        </p:nvSpPr>
        <p:spPr>
          <a:xfrm>
            <a:off x="2597949" y="1324098"/>
            <a:ext cx="5858630" cy="44447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2800"/>
              <a:buFont typeface="Calibri"/>
              <a:buNone/>
            </a:pPr>
            <a:r>
              <a:rPr lang="en-US" sz="2800" b="1"/>
              <a:t>How to push NON official image to dockerhub ?</a:t>
            </a:r>
            <a:br>
              <a:rPr lang="en-US" sz="2800" b="1"/>
            </a:br>
            <a:br>
              <a:rPr lang="en-US" sz="2800" b="1"/>
            </a:br>
            <a:endParaRPr sz="2800" b="1"/>
          </a:p>
        </p:txBody>
      </p:sp>
      <p:pic>
        <p:nvPicPr>
          <p:cNvPr id="1073" name="Google Shape;1073;p93"/>
          <p:cNvPicPr preferRelativeResize="0"/>
          <p:nvPr/>
        </p:nvPicPr>
        <p:blipFill rotWithShape="1">
          <a:blip r:embed="rId3">
            <a:alphaModFix/>
          </a:blip>
          <a:srcRect/>
          <a:stretch/>
        </p:blipFill>
        <p:spPr>
          <a:xfrm>
            <a:off x="9618138" y="5366291"/>
            <a:ext cx="2280544" cy="1283186"/>
          </a:xfrm>
          <a:prstGeom prst="rect">
            <a:avLst/>
          </a:prstGeom>
          <a:noFill/>
          <a:ln>
            <a:noFill/>
          </a:ln>
        </p:spPr>
      </p:pic>
      <p:sp>
        <p:nvSpPr>
          <p:cNvPr id="1074" name="Google Shape;1074;p93"/>
          <p:cNvSpPr txBox="1"/>
          <p:nvPr/>
        </p:nvSpPr>
        <p:spPr>
          <a:xfrm>
            <a:off x="322729" y="1688951"/>
            <a:ext cx="8713695"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1- make sure the image you are trying to push has the correct structure (username of the account you will be pushing into if not you can tag it )</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075" name="Google Shape;1075;p93"/>
          <p:cNvPicPr preferRelativeResize="0"/>
          <p:nvPr/>
        </p:nvPicPr>
        <p:blipFill rotWithShape="1">
          <a:blip r:embed="rId4">
            <a:alphaModFix/>
          </a:blip>
          <a:srcRect/>
          <a:stretch/>
        </p:blipFill>
        <p:spPr>
          <a:xfrm>
            <a:off x="322729" y="2387600"/>
            <a:ext cx="6464300" cy="2082800"/>
          </a:xfrm>
          <a:prstGeom prst="rect">
            <a:avLst/>
          </a:prstGeom>
          <a:noFill/>
          <a:ln>
            <a:noFill/>
          </a:ln>
        </p:spPr>
      </p:pic>
      <p:sp>
        <p:nvSpPr>
          <p:cNvPr id="1076" name="Google Shape;1076;p93"/>
          <p:cNvSpPr/>
          <p:nvPr/>
        </p:nvSpPr>
        <p:spPr>
          <a:xfrm>
            <a:off x="688489" y="4765638"/>
            <a:ext cx="4970033" cy="1592131"/>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As you can see all my images are officials I can’t push them, so we have to tag correctly</a:t>
            </a:r>
            <a:endParaRPr/>
          </a:p>
        </p:txBody>
      </p:sp>
      <p:pic>
        <p:nvPicPr>
          <p:cNvPr id="1077" name="Google Shape;1077;p93" descr="Logo&#10;&#10;Description automatically generated"/>
          <p:cNvPicPr preferRelativeResize="0"/>
          <p:nvPr/>
        </p:nvPicPr>
        <p:blipFill rotWithShape="1">
          <a:blip r:embed="rId5">
            <a:alphaModFix/>
          </a:blip>
          <a:srcRect/>
          <a:stretch/>
        </p:blipFill>
        <p:spPr>
          <a:xfrm>
            <a:off x="10490469" y="4"/>
            <a:ext cx="1701525" cy="8507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94"/>
          <p:cNvSpPr txBox="1">
            <a:spLocks noGrp="1"/>
          </p:cNvSpPr>
          <p:nvPr>
            <p:ph type="ctrTitle"/>
          </p:nvPr>
        </p:nvSpPr>
        <p:spPr>
          <a:xfrm>
            <a:off x="2597949" y="1324098"/>
            <a:ext cx="5858630" cy="44447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2800"/>
              <a:buFont typeface="Calibri"/>
              <a:buNone/>
            </a:pPr>
            <a:r>
              <a:rPr lang="en-US" sz="2800" b="1"/>
              <a:t>How to push NON official image to dockerhub ?</a:t>
            </a:r>
            <a:br>
              <a:rPr lang="en-US" sz="2800" b="1"/>
            </a:br>
            <a:br>
              <a:rPr lang="en-US" sz="2800" b="1"/>
            </a:br>
            <a:endParaRPr sz="2800" b="1"/>
          </a:p>
        </p:txBody>
      </p:sp>
      <p:pic>
        <p:nvPicPr>
          <p:cNvPr id="1083" name="Google Shape;1083;p94"/>
          <p:cNvPicPr preferRelativeResize="0"/>
          <p:nvPr/>
        </p:nvPicPr>
        <p:blipFill rotWithShape="1">
          <a:blip r:embed="rId3">
            <a:alphaModFix/>
          </a:blip>
          <a:srcRect/>
          <a:stretch/>
        </p:blipFill>
        <p:spPr>
          <a:xfrm>
            <a:off x="9618138" y="5366291"/>
            <a:ext cx="2280544" cy="1283186"/>
          </a:xfrm>
          <a:prstGeom prst="rect">
            <a:avLst/>
          </a:prstGeom>
          <a:noFill/>
          <a:ln>
            <a:noFill/>
          </a:ln>
        </p:spPr>
      </p:pic>
      <p:pic>
        <p:nvPicPr>
          <p:cNvPr id="1084" name="Google Shape;1084;p94"/>
          <p:cNvPicPr preferRelativeResize="0"/>
          <p:nvPr/>
        </p:nvPicPr>
        <p:blipFill rotWithShape="1">
          <a:blip r:embed="rId4">
            <a:alphaModFix/>
          </a:blip>
          <a:srcRect/>
          <a:stretch/>
        </p:blipFill>
        <p:spPr>
          <a:xfrm>
            <a:off x="10757" y="985506"/>
            <a:ext cx="10528300" cy="2844800"/>
          </a:xfrm>
          <a:prstGeom prst="rect">
            <a:avLst/>
          </a:prstGeom>
          <a:noFill/>
          <a:ln>
            <a:noFill/>
          </a:ln>
        </p:spPr>
      </p:pic>
      <p:pic>
        <p:nvPicPr>
          <p:cNvPr id="1085" name="Google Shape;1085;p94"/>
          <p:cNvPicPr preferRelativeResize="0"/>
          <p:nvPr/>
        </p:nvPicPr>
        <p:blipFill rotWithShape="1">
          <a:blip r:embed="rId5">
            <a:alphaModFix/>
          </a:blip>
          <a:srcRect/>
          <a:stretch/>
        </p:blipFill>
        <p:spPr>
          <a:xfrm>
            <a:off x="118333" y="3711902"/>
            <a:ext cx="6131709" cy="3058093"/>
          </a:xfrm>
          <a:prstGeom prst="rect">
            <a:avLst/>
          </a:prstGeom>
          <a:noFill/>
          <a:ln>
            <a:noFill/>
          </a:ln>
        </p:spPr>
      </p:pic>
      <p:pic>
        <p:nvPicPr>
          <p:cNvPr id="1086" name="Google Shape;1086;p94" descr="Logo&#10;&#10;Description automatically generated"/>
          <p:cNvPicPr preferRelativeResize="0"/>
          <p:nvPr/>
        </p:nvPicPr>
        <p:blipFill rotWithShape="1">
          <a:blip r:embed="rId6">
            <a:alphaModFix/>
          </a:blip>
          <a:srcRect/>
          <a:stretch/>
        </p:blipFill>
        <p:spPr>
          <a:xfrm>
            <a:off x="10490469" y="4"/>
            <a:ext cx="1701525" cy="85075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95"/>
          <p:cNvSpPr txBox="1">
            <a:spLocks noGrp="1"/>
          </p:cNvSpPr>
          <p:nvPr>
            <p:ph type="ctrTitle"/>
          </p:nvPr>
        </p:nvSpPr>
        <p:spPr>
          <a:xfrm>
            <a:off x="2597949" y="1324098"/>
            <a:ext cx="5858630" cy="44447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2800"/>
              <a:buFont typeface="Calibri"/>
              <a:buNone/>
            </a:pPr>
            <a:r>
              <a:rPr lang="en-US" sz="2800" b="1"/>
              <a:t>How to push NON official image to dockerhub ?</a:t>
            </a:r>
            <a:br>
              <a:rPr lang="en-US" sz="2800" b="1"/>
            </a:br>
            <a:br>
              <a:rPr lang="en-US" sz="2800" b="1"/>
            </a:br>
            <a:endParaRPr sz="2800" b="1"/>
          </a:p>
        </p:txBody>
      </p:sp>
      <p:pic>
        <p:nvPicPr>
          <p:cNvPr id="1092" name="Google Shape;1092;p95"/>
          <p:cNvPicPr preferRelativeResize="0"/>
          <p:nvPr/>
        </p:nvPicPr>
        <p:blipFill rotWithShape="1">
          <a:blip r:embed="rId3">
            <a:alphaModFix/>
          </a:blip>
          <a:srcRect/>
          <a:stretch/>
        </p:blipFill>
        <p:spPr>
          <a:xfrm>
            <a:off x="9618138" y="5366291"/>
            <a:ext cx="2280544" cy="1283186"/>
          </a:xfrm>
          <a:prstGeom prst="rect">
            <a:avLst/>
          </a:prstGeom>
          <a:noFill/>
          <a:ln>
            <a:noFill/>
          </a:ln>
        </p:spPr>
      </p:pic>
      <p:sp>
        <p:nvSpPr>
          <p:cNvPr id="1093" name="Google Shape;1093;p95"/>
          <p:cNvSpPr txBox="1"/>
          <p:nvPr/>
        </p:nvSpPr>
        <p:spPr>
          <a:xfrm>
            <a:off x="451821" y="1324098"/>
            <a:ext cx="5550946"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2- login to dockerhub this time from our terminal</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 docker login </a:t>
            </a:r>
            <a:endParaRPr/>
          </a:p>
        </p:txBody>
      </p:sp>
      <p:pic>
        <p:nvPicPr>
          <p:cNvPr id="1094" name="Google Shape;1094;p95"/>
          <p:cNvPicPr preferRelativeResize="0"/>
          <p:nvPr/>
        </p:nvPicPr>
        <p:blipFill rotWithShape="1">
          <a:blip r:embed="rId4">
            <a:alphaModFix/>
          </a:blip>
          <a:srcRect/>
          <a:stretch/>
        </p:blipFill>
        <p:spPr>
          <a:xfrm>
            <a:off x="219930" y="2329844"/>
            <a:ext cx="9842056" cy="2508402"/>
          </a:xfrm>
          <a:prstGeom prst="rect">
            <a:avLst/>
          </a:prstGeom>
          <a:noFill/>
          <a:ln>
            <a:noFill/>
          </a:ln>
        </p:spPr>
      </p:pic>
      <p:sp>
        <p:nvSpPr>
          <p:cNvPr id="1095" name="Google Shape;1095;p95"/>
          <p:cNvSpPr/>
          <p:nvPr/>
        </p:nvSpPr>
        <p:spPr>
          <a:xfrm>
            <a:off x="9402184" y="925158"/>
            <a:ext cx="1947134" cy="1850315"/>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The password is hidden </a:t>
            </a:r>
            <a:endParaRPr/>
          </a:p>
        </p:txBody>
      </p:sp>
      <p:pic>
        <p:nvPicPr>
          <p:cNvPr id="1096" name="Google Shape;1096;p95" descr="Logo&#10;&#10;Description automatically generated"/>
          <p:cNvPicPr preferRelativeResize="0"/>
          <p:nvPr/>
        </p:nvPicPr>
        <p:blipFill rotWithShape="1">
          <a:blip r:embed="rId5">
            <a:alphaModFix/>
          </a:blip>
          <a:srcRect/>
          <a:stretch/>
        </p:blipFill>
        <p:spPr>
          <a:xfrm>
            <a:off x="10490469" y="4"/>
            <a:ext cx="1701525" cy="85075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p96"/>
          <p:cNvSpPr txBox="1">
            <a:spLocks noGrp="1"/>
          </p:cNvSpPr>
          <p:nvPr>
            <p:ph type="ctrTitle"/>
          </p:nvPr>
        </p:nvSpPr>
        <p:spPr>
          <a:xfrm>
            <a:off x="2597949" y="1324098"/>
            <a:ext cx="5858630" cy="44447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2800"/>
              <a:buFont typeface="Calibri"/>
              <a:buNone/>
            </a:pPr>
            <a:r>
              <a:rPr lang="en-US" sz="2800" b="1"/>
              <a:t>How to push NON official image to dockerhub ?</a:t>
            </a:r>
            <a:br>
              <a:rPr lang="en-US" sz="2800" b="1"/>
            </a:br>
            <a:br>
              <a:rPr lang="en-US" sz="2800" b="1"/>
            </a:br>
            <a:endParaRPr sz="2800" b="1"/>
          </a:p>
        </p:txBody>
      </p:sp>
      <p:pic>
        <p:nvPicPr>
          <p:cNvPr id="1102" name="Google Shape;1102;p96"/>
          <p:cNvPicPr preferRelativeResize="0"/>
          <p:nvPr/>
        </p:nvPicPr>
        <p:blipFill rotWithShape="1">
          <a:blip r:embed="rId3">
            <a:alphaModFix/>
          </a:blip>
          <a:srcRect/>
          <a:stretch/>
        </p:blipFill>
        <p:spPr>
          <a:xfrm>
            <a:off x="9618138" y="5366291"/>
            <a:ext cx="2280544" cy="1283186"/>
          </a:xfrm>
          <a:prstGeom prst="rect">
            <a:avLst/>
          </a:prstGeom>
          <a:noFill/>
          <a:ln>
            <a:noFill/>
          </a:ln>
        </p:spPr>
      </p:pic>
      <p:sp>
        <p:nvSpPr>
          <p:cNvPr id="1103" name="Google Shape;1103;p96"/>
          <p:cNvSpPr txBox="1"/>
          <p:nvPr/>
        </p:nvSpPr>
        <p:spPr>
          <a:xfrm>
            <a:off x="451821" y="1324098"/>
            <a:ext cx="5550946"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3- push to dockerhub</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highlight>
                  <a:srgbClr val="FFFF00"/>
                </a:highlight>
                <a:latin typeface="Calibri"/>
                <a:ea typeface="Calibri"/>
                <a:cs typeface="Calibri"/>
                <a:sym typeface="Calibri"/>
              </a:rPr>
              <a:t>$ docker push [username]/[repository name]:[tag]</a:t>
            </a:r>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docker push devopseasylearning2021/teaching:001</a:t>
            </a:r>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pic>
        <p:nvPicPr>
          <p:cNvPr id="1104" name="Google Shape;1104;p96"/>
          <p:cNvPicPr preferRelativeResize="0"/>
          <p:nvPr/>
        </p:nvPicPr>
        <p:blipFill rotWithShape="1">
          <a:blip r:embed="rId4">
            <a:alphaModFix/>
          </a:blip>
          <a:srcRect/>
          <a:stretch/>
        </p:blipFill>
        <p:spPr>
          <a:xfrm>
            <a:off x="0" y="3290920"/>
            <a:ext cx="10653655" cy="2579195"/>
          </a:xfrm>
          <a:prstGeom prst="rect">
            <a:avLst/>
          </a:prstGeom>
          <a:noFill/>
          <a:ln>
            <a:noFill/>
          </a:ln>
        </p:spPr>
      </p:pic>
      <p:pic>
        <p:nvPicPr>
          <p:cNvPr id="1105" name="Google Shape;1105;p96" descr="Logo&#10;&#10;Description automatically generated"/>
          <p:cNvPicPr preferRelativeResize="0"/>
          <p:nvPr/>
        </p:nvPicPr>
        <p:blipFill rotWithShape="1">
          <a:blip r:embed="rId5">
            <a:alphaModFix/>
          </a:blip>
          <a:srcRect/>
          <a:stretch/>
        </p:blipFill>
        <p:spPr>
          <a:xfrm>
            <a:off x="10490469" y="4"/>
            <a:ext cx="1701525" cy="8507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97"/>
          <p:cNvSpPr txBox="1">
            <a:spLocks noGrp="1"/>
          </p:cNvSpPr>
          <p:nvPr>
            <p:ph type="ctrTitle"/>
          </p:nvPr>
        </p:nvSpPr>
        <p:spPr>
          <a:xfrm>
            <a:off x="2597949" y="1324098"/>
            <a:ext cx="5858630" cy="44447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2800"/>
              <a:buFont typeface="Calibri"/>
              <a:buNone/>
            </a:pPr>
            <a:r>
              <a:rPr lang="en-US" sz="2800" b="1"/>
              <a:t>How to push NON official image to dockerhub ?</a:t>
            </a:r>
            <a:br>
              <a:rPr lang="en-US" sz="2800" b="1"/>
            </a:br>
            <a:br>
              <a:rPr lang="en-US" sz="2800" b="1"/>
            </a:br>
            <a:endParaRPr sz="2800" b="1"/>
          </a:p>
        </p:txBody>
      </p:sp>
      <p:pic>
        <p:nvPicPr>
          <p:cNvPr id="1111" name="Google Shape;1111;p97"/>
          <p:cNvPicPr preferRelativeResize="0"/>
          <p:nvPr/>
        </p:nvPicPr>
        <p:blipFill rotWithShape="1">
          <a:blip r:embed="rId3">
            <a:alphaModFix/>
          </a:blip>
          <a:srcRect/>
          <a:stretch/>
        </p:blipFill>
        <p:spPr>
          <a:xfrm>
            <a:off x="9618138" y="5366291"/>
            <a:ext cx="2280544" cy="1283186"/>
          </a:xfrm>
          <a:prstGeom prst="rect">
            <a:avLst/>
          </a:prstGeom>
          <a:noFill/>
          <a:ln>
            <a:noFill/>
          </a:ln>
        </p:spPr>
      </p:pic>
      <p:sp>
        <p:nvSpPr>
          <p:cNvPr id="1112" name="Google Shape;1112;p97"/>
          <p:cNvSpPr txBox="1"/>
          <p:nvPr/>
        </p:nvSpPr>
        <p:spPr>
          <a:xfrm>
            <a:off x="451821" y="1324098"/>
            <a:ext cx="5550946"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4- check dockerhub</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highlight>
                  <a:srgbClr val="FFFF00"/>
                </a:highlight>
                <a:latin typeface="Calibri"/>
                <a:ea typeface="Calibri"/>
                <a:cs typeface="Calibri"/>
                <a:sym typeface="Calibri"/>
              </a:rPr>
              <a:t>$ docker push [username]/[repository name]:[tag]</a:t>
            </a:r>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pic>
        <p:nvPicPr>
          <p:cNvPr id="1113" name="Google Shape;1113;p97"/>
          <p:cNvPicPr preferRelativeResize="0"/>
          <p:nvPr/>
        </p:nvPicPr>
        <p:blipFill rotWithShape="1">
          <a:blip r:embed="rId4">
            <a:alphaModFix/>
          </a:blip>
          <a:srcRect/>
          <a:stretch/>
        </p:blipFill>
        <p:spPr>
          <a:xfrm>
            <a:off x="293318" y="2670661"/>
            <a:ext cx="6785214" cy="3992726"/>
          </a:xfrm>
          <a:prstGeom prst="rect">
            <a:avLst/>
          </a:prstGeom>
          <a:noFill/>
          <a:ln>
            <a:noFill/>
          </a:ln>
        </p:spPr>
      </p:pic>
      <p:pic>
        <p:nvPicPr>
          <p:cNvPr id="1114" name="Google Shape;1114;p97" descr="Logo&#10;&#10;Description automatically generated"/>
          <p:cNvPicPr preferRelativeResize="0"/>
          <p:nvPr/>
        </p:nvPicPr>
        <p:blipFill rotWithShape="1">
          <a:blip r:embed="rId5">
            <a:alphaModFix/>
          </a:blip>
          <a:srcRect/>
          <a:stretch/>
        </p:blipFill>
        <p:spPr>
          <a:xfrm>
            <a:off x="10490469" y="4"/>
            <a:ext cx="1701525" cy="85075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98"/>
          <p:cNvSpPr txBox="1">
            <a:spLocks noGrp="1"/>
          </p:cNvSpPr>
          <p:nvPr>
            <p:ph type="ctrTitle"/>
          </p:nvPr>
        </p:nvSpPr>
        <p:spPr>
          <a:xfrm>
            <a:off x="2597949" y="1324098"/>
            <a:ext cx="5858630" cy="44447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2800"/>
              <a:buFont typeface="Calibri"/>
              <a:buNone/>
            </a:pPr>
            <a:r>
              <a:rPr lang="en-US" sz="2800" b="1"/>
              <a:t>NOTES</a:t>
            </a:r>
            <a:br>
              <a:rPr lang="en-US" sz="2800" b="1"/>
            </a:br>
            <a:br>
              <a:rPr lang="en-US" sz="2800" b="1"/>
            </a:br>
            <a:endParaRPr sz="2800" b="1"/>
          </a:p>
        </p:txBody>
      </p:sp>
      <p:pic>
        <p:nvPicPr>
          <p:cNvPr id="1120" name="Google Shape;1120;p98"/>
          <p:cNvPicPr preferRelativeResize="0"/>
          <p:nvPr/>
        </p:nvPicPr>
        <p:blipFill rotWithShape="1">
          <a:blip r:embed="rId3">
            <a:alphaModFix/>
          </a:blip>
          <a:srcRect/>
          <a:stretch/>
        </p:blipFill>
        <p:spPr>
          <a:xfrm>
            <a:off x="9618138" y="5366291"/>
            <a:ext cx="2280544" cy="1283186"/>
          </a:xfrm>
          <a:prstGeom prst="rect">
            <a:avLst/>
          </a:prstGeom>
          <a:noFill/>
          <a:ln>
            <a:noFill/>
          </a:ln>
        </p:spPr>
      </p:pic>
      <p:sp>
        <p:nvSpPr>
          <p:cNvPr id="1121" name="Google Shape;1121;p98"/>
          <p:cNvSpPr txBox="1"/>
          <p:nvPr/>
        </p:nvSpPr>
        <p:spPr>
          <a:xfrm>
            <a:off x="580911" y="2378348"/>
            <a:ext cx="10703859" cy="18466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You don’t have to create a repository on dockerhub before you push an image into it, docker will automatically create the repository for you at push time if it does not exist </a:t>
            </a:r>
            <a:endParaRPr sz="3200" b="1">
              <a:solidFill>
                <a:schemeClr val="dk1"/>
              </a:solidFill>
              <a:highlight>
                <a:srgbClr val="FFFF00"/>
              </a:highlight>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pic>
        <p:nvPicPr>
          <p:cNvPr id="1122" name="Google Shape;1122;p98" descr="Logo&#10;&#10;Description automatically generated"/>
          <p:cNvPicPr preferRelativeResize="0"/>
          <p:nvPr/>
        </p:nvPicPr>
        <p:blipFill rotWithShape="1">
          <a:blip r:embed="rId4">
            <a:alphaModFix/>
          </a:blip>
          <a:srcRect/>
          <a:stretch/>
        </p:blipFill>
        <p:spPr>
          <a:xfrm>
            <a:off x="10490469" y="4"/>
            <a:ext cx="1701525" cy="8507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pic>
        <p:nvPicPr>
          <p:cNvPr id="1127" name="Google Shape;1127;p99"/>
          <p:cNvPicPr preferRelativeResize="0"/>
          <p:nvPr/>
        </p:nvPicPr>
        <p:blipFill rotWithShape="1">
          <a:blip r:embed="rId3">
            <a:alphaModFix/>
          </a:blip>
          <a:srcRect/>
          <a:stretch/>
        </p:blipFill>
        <p:spPr>
          <a:xfrm>
            <a:off x="9618138" y="5366291"/>
            <a:ext cx="2280544" cy="1283186"/>
          </a:xfrm>
          <a:prstGeom prst="rect">
            <a:avLst/>
          </a:prstGeom>
          <a:noFill/>
          <a:ln>
            <a:noFill/>
          </a:ln>
        </p:spPr>
      </p:pic>
      <p:sp>
        <p:nvSpPr>
          <p:cNvPr id="1128" name="Google Shape;1128;p99"/>
          <p:cNvSpPr txBox="1"/>
          <p:nvPr/>
        </p:nvSpPr>
        <p:spPr>
          <a:xfrm>
            <a:off x="961534" y="1659118"/>
            <a:ext cx="8889476" cy="16312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Why should I use other people image </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 will build mine from scratch </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Is it even possible ?</a:t>
            </a:r>
            <a:endParaRPr/>
          </a:p>
        </p:txBody>
      </p:sp>
      <p:pic>
        <p:nvPicPr>
          <p:cNvPr id="1129" name="Google Shape;1129;p99" descr="65 Thought-Provoking Things to Say to Your Boyfriend When The Conversation  Gets Boring - LoveDevani.com"/>
          <p:cNvPicPr preferRelativeResize="0"/>
          <p:nvPr/>
        </p:nvPicPr>
        <p:blipFill rotWithShape="1">
          <a:blip r:embed="rId4">
            <a:alphaModFix/>
          </a:blip>
          <a:srcRect/>
          <a:stretch/>
        </p:blipFill>
        <p:spPr>
          <a:xfrm>
            <a:off x="7745115" y="2578555"/>
            <a:ext cx="3429000" cy="2286000"/>
          </a:xfrm>
          <a:prstGeom prst="rect">
            <a:avLst/>
          </a:prstGeom>
          <a:noFill/>
          <a:ln>
            <a:noFill/>
          </a:ln>
        </p:spPr>
      </p:pic>
      <p:pic>
        <p:nvPicPr>
          <p:cNvPr id="1130" name="Google Shape;1130;p99" descr="Logo&#10;&#10;Description automatically generated"/>
          <p:cNvPicPr preferRelativeResize="0"/>
          <p:nvPr/>
        </p:nvPicPr>
        <p:blipFill rotWithShape="1">
          <a:blip r:embed="rId5">
            <a:alphaModFix/>
          </a:blip>
          <a:srcRect/>
          <a:stretch/>
        </p:blipFill>
        <p:spPr>
          <a:xfrm>
            <a:off x="10490469" y="4"/>
            <a:ext cx="1701525" cy="85075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7938</Words>
  <Application>Microsoft Office PowerPoint</Application>
  <PresentationFormat>Widescreen</PresentationFormat>
  <Paragraphs>1154</Paragraphs>
  <Slides>150</Slides>
  <Notes>150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150</vt:i4>
      </vt:variant>
    </vt:vector>
  </HeadingPairs>
  <TitlesOfParts>
    <vt:vector size="153" baseType="lpstr">
      <vt:lpstr>Arial</vt:lpstr>
      <vt:lpstr>Calibri</vt:lpstr>
      <vt:lpstr>Office Theme</vt:lpstr>
      <vt:lpstr>PowerPoint Presentation</vt:lpstr>
      <vt:lpstr>Docker commands </vt:lpstr>
      <vt:lpstr>Docker images </vt:lpstr>
      <vt:lpstr>What is a Docker image </vt:lpstr>
      <vt:lpstr>Pull an image to your VM</vt:lpstr>
      <vt:lpstr>Pull an image to your VM</vt:lpstr>
      <vt:lpstr>Pull an image to your VM</vt:lpstr>
      <vt:lpstr>list all existing images. </vt:lpstr>
      <vt:lpstr>list all existing images</vt:lpstr>
      <vt:lpstr>Rename an image</vt:lpstr>
      <vt:lpstr>Rename an image</vt:lpstr>
      <vt:lpstr>Remove an existing image(s)</vt:lpstr>
      <vt:lpstr>Delete or remove ALL  Images not being used </vt:lpstr>
      <vt:lpstr>Delete or remove ALL  Images at the same time </vt:lpstr>
      <vt:lpstr>Remove existing image(s) with force</vt:lpstr>
      <vt:lpstr>Remove multiple  image(s)</vt:lpstr>
      <vt:lpstr>Docker containers </vt:lpstr>
      <vt:lpstr>What is a docker container ?</vt:lpstr>
      <vt:lpstr>Run containers in interactive mode</vt:lpstr>
      <vt:lpstr>Run a Container Interactively  Docker allows you to run a container in interactive mode. This means you can execute commands inside the container while it is still running.  By using the container interactively, you can access a command prompt inside the running container. </vt:lpstr>
      <vt:lpstr>Run containers in interactive mode</vt:lpstr>
      <vt:lpstr>Run containers in interactive mode </vt:lpstr>
      <vt:lpstr>PowerPoint Presentation</vt:lpstr>
      <vt:lpstr>Run containers in interactive mode with container name assigned </vt:lpstr>
      <vt:lpstr>Run containers in interactive mode and attach a  volume</vt:lpstr>
      <vt:lpstr>PowerPoint Presentation</vt:lpstr>
      <vt:lpstr>Run containers in interactive mode and create and environment variable</vt:lpstr>
      <vt:lpstr>PowerPoint Presentation</vt:lpstr>
      <vt:lpstr>Run containers in interactive mode and set a working directory </vt:lpstr>
      <vt:lpstr>PowerPoint Presentation</vt:lpstr>
      <vt:lpstr>PowerPoint Presentation</vt:lpstr>
      <vt:lpstr>Run containers in interactive mode and open a port </vt:lpstr>
      <vt:lpstr>Using multiple arguments on interactive mode </vt:lpstr>
      <vt:lpstr>PowerPoint Presentation</vt:lpstr>
      <vt:lpstr>Docker detached mode (-d) Detached mode, shown by the option --detach or -d, means that a Docker container runs in the background of your terminal. It does not receive input or display output.</vt:lpstr>
      <vt:lpstr>In other words detach mode means that docker will not log or or take you inside the container when it start </vt:lpstr>
      <vt:lpstr>PowerPoint Presentation</vt:lpstr>
      <vt:lpstr>PowerPoint Presentation</vt:lpstr>
      <vt:lpstr>Docker interactive detached mode (-itd) Detached mode, shown by the option --detach or -itd, means that a Docker container runs in the background of your terminal but with an attache terminal which we can ssh inside the container late, but  It does not receive input or display output.</vt:lpstr>
      <vt:lpstr>In other words interactive detach mode means that docker will not log or or take you inside the container when it start, but later on you can ssh inside and have a shell to work on  </vt:lpstr>
      <vt:lpstr>Using multiple arguments on interactive detach  mode </vt:lpstr>
      <vt:lpstr>PowerPoint Presentation</vt:lpstr>
      <vt:lpstr>PowerPoint Presentation</vt:lpstr>
      <vt:lpstr>Logging into a running containers </vt:lpstr>
      <vt:lpstr>How to run a command in a   running container without login inside </vt:lpstr>
      <vt:lpstr>How to run multiple  commands in a   running container without login inside </vt:lpstr>
      <vt:lpstr>PowerPoint Presentation</vt:lpstr>
      <vt:lpstr>List all running containers </vt:lpstr>
      <vt:lpstr>List all containers (Running and exited containers)</vt:lpstr>
      <vt:lpstr>Delete or remove containers</vt:lpstr>
      <vt:lpstr>Stop running container(s)</vt:lpstr>
      <vt:lpstr>start stopped  container(s)</vt:lpstr>
      <vt:lpstr>restart stopped or running   container(s)</vt:lpstr>
      <vt:lpstr>Check the log of a container</vt:lpstr>
      <vt:lpstr>Check the log of a container in real time </vt:lpstr>
      <vt:lpstr>Delete or remove ALL  exited containers</vt:lpstr>
      <vt:lpstr>Delete or remove ALL  containers</vt:lpstr>
      <vt:lpstr>                         Create volumes , list all volumes</vt:lpstr>
      <vt:lpstr>Where are docker volumes located</vt:lpstr>
      <vt:lpstr>                         Remove  ALL volumes NOT being used </vt:lpstr>
      <vt:lpstr>Delete or remove all volumes</vt:lpstr>
      <vt:lpstr>Delete all volumes, images, containers network not being used </vt:lpstr>
      <vt:lpstr>Dockerhub</vt:lpstr>
      <vt:lpstr>                                       What is dockerhub ?</vt:lpstr>
      <vt:lpstr> How to login register?</vt:lpstr>
      <vt:lpstr>                                        How to login EK TECH dockerhub account?</vt:lpstr>
      <vt:lpstr>                                        EK TECH dockerhub account main page </vt:lpstr>
      <vt:lpstr>                                        What is a docker repository ?</vt:lpstr>
      <vt:lpstr>                                        What is a docker registry ?</vt:lpstr>
      <vt:lpstr>                                        Difference between a Registry, Repository and Image </vt:lpstr>
      <vt:lpstr>                                        Difference between a Registry, Repository and Image in simple words </vt:lpstr>
      <vt:lpstr>                                        Difference between a Registry, Repository and Image in simple words example  </vt:lpstr>
      <vt:lpstr>What is docker official image  </vt:lpstr>
      <vt:lpstr>How to access official image  </vt:lpstr>
      <vt:lpstr>How to access official image  </vt:lpstr>
      <vt:lpstr>How to access official image  </vt:lpstr>
      <vt:lpstr>How to access official image  </vt:lpstr>
      <vt:lpstr>Shuuuuuuuuuut don’t tell anyone   </vt:lpstr>
      <vt:lpstr>How to pull  official image  </vt:lpstr>
      <vt:lpstr>Dockerhub account structure (non official images)</vt:lpstr>
      <vt:lpstr>How to pull   non official image  </vt:lpstr>
      <vt:lpstr>non official image vs official image  </vt:lpstr>
      <vt:lpstr>How to create a repository in dockerhub  </vt:lpstr>
      <vt:lpstr>How to create a repository in dockerhub  </vt:lpstr>
      <vt:lpstr>How to create a repository in dockerhub  </vt:lpstr>
      <vt:lpstr>Hey check this out   </vt:lpstr>
      <vt:lpstr>What is a docker private repo  </vt:lpstr>
      <vt:lpstr>What is a docker public repo  </vt:lpstr>
      <vt:lpstr>Does official repositories public or private ?  </vt:lpstr>
      <vt:lpstr>What does company used? Private or public repo  </vt:lpstr>
      <vt:lpstr>Is docker free to use ?  </vt:lpstr>
      <vt:lpstr>How to push official image to dockerhub ?  </vt:lpstr>
      <vt:lpstr>How to push NON official image to dockerhub ?  </vt:lpstr>
      <vt:lpstr>How to push NON official image to dockerhub ?  </vt:lpstr>
      <vt:lpstr>How to push NON official image to dockerhub ?  </vt:lpstr>
      <vt:lpstr>How to push NON official image to dockerhub ?  </vt:lpstr>
      <vt:lpstr>How to push NON official image to dockerhub ?  </vt:lpstr>
      <vt:lpstr>NOTES  </vt:lpstr>
      <vt:lpstr>PowerPoint Presentation</vt:lpstr>
      <vt:lpstr>Dockerfile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 kemvou</dc:creator>
  <cp:lastModifiedBy>Mujjabi, Christopher</cp:lastModifiedBy>
  <cp:revision>1</cp:revision>
  <dcterms:created xsi:type="dcterms:W3CDTF">2022-06-01T11:09:37Z</dcterms:created>
  <dcterms:modified xsi:type="dcterms:W3CDTF">2023-08-23T02:22:59Z</dcterms:modified>
</cp:coreProperties>
</file>